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88" autoAdjust="0"/>
    <p:restoredTop sz="94434" autoAdjust="0"/>
  </p:normalViewPr>
  <p:slideViewPr>
    <p:cSldViewPr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2E2D-F444-4247-A734-F4F6FD7BA438}" type="datetimeFigureOut">
              <a:rPr lang="de-DE" smtClean="0"/>
              <a:pPr/>
              <a:t>27.04.2017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32692-8090-4CD4-8DD1-6BB5E8FD4BF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00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798576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3158872" y="6309320"/>
            <a:ext cx="242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TUM Neue Helvetica 55 Regular" pitchFamily="34" charset="0"/>
              </a:rPr>
              <a:t>www.hcr.ei.tum.de</a:t>
            </a:r>
            <a:endParaRPr lang="en-US" sz="2000" b="1" dirty="0">
              <a:solidFill>
                <a:schemeClr val="bg2"/>
              </a:solidFill>
              <a:latin typeface="TUM Neue Helvetica 55 Regular" pitchFamily="34" charset="0"/>
            </a:endParaRPr>
          </a:p>
        </p:txBody>
      </p:sp>
      <p:sp>
        <p:nvSpPr>
          <p:cNvPr id="17" name="Textplatzhalt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709622"/>
            <a:ext cx="8280920" cy="216024"/>
          </a:xfrm>
        </p:spPr>
        <p:txBody>
          <a:bodyPr anchor="ctr"/>
          <a:lstStyle>
            <a:lvl1pPr marL="0" indent="0" algn="l">
              <a:buNone/>
              <a:defRPr sz="1800" baseline="0">
                <a:latin typeface="TUM Neue Helvetica 55 Regular" pitchFamily="34" charset="0"/>
              </a:defRPr>
            </a:lvl1pPr>
          </a:lstStyle>
          <a:p>
            <a:pPr lvl="0"/>
            <a:r>
              <a:rPr lang="de-DE" dirty="0" smtClean="0"/>
              <a:t>Intermediate Report / Final Report </a:t>
            </a:r>
            <a:r>
              <a:rPr lang="de-DE" dirty="0" err="1" smtClean="0"/>
              <a:t>Master‘s</a:t>
            </a:r>
            <a:r>
              <a:rPr lang="de-DE" dirty="0" smtClean="0"/>
              <a:t> Thesis / Bachelor Thesis</a:t>
            </a:r>
            <a:endParaRPr lang="de-DE" dirty="0"/>
          </a:p>
        </p:txBody>
      </p:sp>
      <p:sp>
        <p:nvSpPr>
          <p:cNvPr id="18" name="Textplatzhalt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3974516"/>
            <a:ext cx="8280920" cy="215099"/>
          </a:xfrm>
        </p:spPr>
        <p:txBody>
          <a:bodyPr anchor="ctr"/>
          <a:lstStyle>
            <a:lvl1pPr marL="0" indent="0"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defRPr>
            </a:lvl1pPr>
          </a:lstStyle>
          <a:p>
            <a:pPr lvl="0"/>
            <a:r>
              <a:rPr lang="de-DE" dirty="0" smtClean="0"/>
              <a:t>Betreuer: B. Betreuer</a:t>
            </a:r>
            <a:endParaRPr lang="de-DE" dirty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539552" y="53012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UM Neue Helvetica 55 Regular" pitchFamily="34" charset="0"/>
                <a:ea typeface="TUM Neue Helvetica 55 Regular" pitchFamily="34" charset="0"/>
                <a:cs typeface="TUM Neue Helvetica 55 Regular" pitchFamily="34" charset="0"/>
              </a:rPr>
              <a:t> Human-centered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UM Neue Helvetica 55 Regular" pitchFamily="34" charset="0"/>
                <a:ea typeface="TUM Neue Helvetica 55 Regular" pitchFamily="34" charset="0"/>
                <a:cs typeface="TUM Neue Helvetica 55 Regular" pitchFamily="34" charset="0"/>
              </a:rPr>
              <a:t>Assistive Robotics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UM Neue Helvetica 55 Regular" pitchFamily="34" charset="0"/>
              <a:ea typeface="TUM Neue Helvetica 55 Regular" pitchFamily="34" charset="0"/>
              <a:cs typeface="TUM Neue Helvetica 55 Regular" pitchFamily="34" charset="0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11560" y="5661248"/>
            <a:ext cx="35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UM Neue Helvetica 55 Regular" pitchFamily="34" charset="0"/>
                <a:ea typeface="TUM Neue Helvetica 55 Regular" pitchFamily="34" charset="0"/>
                <a:cs typeface="TUM Neue Helvetica 55 Regular" pitchFamily="34" charset="0"/>
              </a:rPr>
              <a:t>Technische Universität München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67544" y="3212976"/>
            <a:ext cx="8280000" cy="432000"/>
          </a:xfrm>
        </p:spPr>
        <p:txBody>
          <a:bodyPr/>
          <a:lstStyle>
            <a:lvl1pPr>
              <a:defRPr sz="2000" b="1" baseline="0"/>
            </a:lvl1pPr>
          </a:lstStyle>
          <a:p>
            <a:pPr lvl="0"/>
            <a:r>
              <a:rPr lang="de-DE" dirty="0" smtClean="0"/>
              <a:t>S. Student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15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ache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2852"/>
            <a:ext cx="6543692" cy="725471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 durch Klicken bearbeiten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fld id="{28887D9C-DEA6-4F14-80A1-F5E285BF1C0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4330" y="1071546"/>
            <a:ext cx="8215341" cy="5000642"/>
          </a:xfrm>
        </p:spPr>
        <p:txBody>
          <a:bodyPr/>
          <a:lstStyle>
            <a:lvl1pPr>
              <a:buNone/>
              <a:defRPr sz="2800"/>
            </a:lvl1pPr>
            <a:lvl2pPr>
              <a:buFont typeface="Wingdings" pitchFamily="2" charset="2"/>
              <a:buChar char="§"/>
              <a:defRPr/>
            </a:lvl2pPr>
            <a:lvl4pPr>
              <a:defRPr baseline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fld id="{28887D9C-DEA6-4F14-80A1-F5E285BF1C0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4330" y="3143248"/>
            <a:ext cx="8215341" cy="2928940"/>
          </a:xfrm>
        </p:spPr>
        <p:txBody>
          <a:bodyPr/>
          <a:lstStyle>
            <a:lvl1pPr>
              <a:buNone/>
              <a:defRPr sz="2800"/>
            </a:lvl1pPr>
            <a:lvl2pPr>
              <a:buFont typeface="Wingdings" pitchFamily="2" charset="2"/>
              <a:buChar char="§"/>
              <a:defRPr/>
            </a:lvl2pPr>
            <a:lvl4pPr>
              <a:defRPr baseline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4330" y="1000125"/>
            <a:ext cx="8222470" cy="500063"/>
          </a:xfr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330" y="1505787"/>
            <a:ext cx="8227233" cy="1500188"/>
          </a:xfrm>
          <a:solidFill>
            <a:schemeClr val="accent3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6972320" cy="7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 durch Klicken einfügen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4" y="1071546"/>
            <a:ext cx="8229600" cy="494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664" y="6324204"/>
            <a:ext cx="5904656" cy="373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TUM Neue Helvetica 55 Regular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 flipH="1">
            <a:off x="203620" y="6143644"/>
            <a:ext cx="87367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 descr="tum_logo_tran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0" y="6238175"/>
            <a:ext cx="902896" cy="47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452320" y="6320654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UM Neue Helvetica 55 Regular" pitchFamily="34" charset="0"/>
              </a:defRPr>
            </a:lvl1pPr>
          </a:lstStyle>
          <a:p>
            <a:fld id="{28887D9C-DEA6-4F14-80A1-F5E285BF1C0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52" y="6186027"/>
            <a:ext cx="591108" cy="649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TUM Neue Helvetica 55 Regular" pitchFamily="34" charset="0"/>
          <a:ea typeface="TUM Neue Helvetica 55 Regular" pitchFamily="34" charset="0"/>
          <a:cs typeface="TUM Neue Helvetica 55 Regular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b="0" kern="1200">
          <a:solidFill>
            <a:schemeClr val="tx1"/>
          </a:solidFill>
          <a:latin typeface="TUM Neue Helvetica 55 Regular" pitchFamily="34" charset="0"/>
          <a:ea typeface="TUM Neue Helvetica 55 Regular" pitchFamily="34" charset="0"/>
          <a:cs typeface="TUM Neue Helvetica 55 Regular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b="0" kern="1200">
          <a:solidFill>
            <a:schemeClr val="tx1"/>
          </a:solidFill>
          <a:latin typeface="TUM Neue Helvetica 55 Regular" pitchFamily="34" charset="0"/>
          <a:ea typeface="TUM Neue Helvetica 55 Regular" pitchFamily="34" charset="0"/>
          <a:cs typeface="TUM Neue Helvetica 55 Regular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kern="1200">
          <a:solidFill>
            <a:schemeClr val="tx1"/>
          </a:solidFill>
          <a:latin typeface="TUM Neue Helvetica 55 Regular" pitchFamily="34" charset="0"/>
          <a:ea typeface="TUM Neue Helvetica 55 Regular" pitchFamily="34" charset="0"/>
          <a:cs typeface="TUM Neue Helvetica 55 Regular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kern="1200">
          <a:solidFill>
            <a:schemeClr val="tx1"/>
          </a:solidFill>
          <a:latin typeface="TUM Neue Helvetica 55 Regular" pitchFamily="34" charset="0"/>
          <a:ea typeface="TUM Neue Helvetica 55 Regular" pitchFamily="34" charset="0"/>
          <a:cs typeface="TUM Neue Helvetica 55 Regular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kern="1200">
          <a:solidFill>
            <a:schemeClr val="tx1"/>
          </a:solidFill>
          <a:latin typeface="TUM Neue Helvetica 55 Regular" pitchFamily="34" charset="0"/>
          <a:ea typeface="TUM Neue Helvetica 55 Regular" pitchFamily="34" charset="0"/>
          <a:cs typeface="TUM Neue Helvetica 55 Regular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sr.ei.tum.de/fileadmin/publications/ace_sor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r.ei.tum.de/fileadmin/publications/Gonsior/CogInfoCom2011_Bu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UM Neue Helvetica 55 Regular" pitchFamily="34" charset="0"/>
              </a:rPr>
              <a:t>A. Bauer, K. </a:t>
            </a:r>
            <a:r>
              <a:rPr lang="en-US" sz="1200" dirty="0" err="1" smtClean="0">
                <a:latin typeface="TUM Neue Helvetica 55 Regular" pitchFamily="34" charset="0"/>
              </a:rPr>
              <a:t>Klasing</a:t>
            </a:r>
            <a:r>
              <a:rPr lang="en-US" sz="1200" dirty="0" smtClean="0">
                <a:latin typeface="TUM Neue Helvetica 55 Regular" pitchFamily="34" charset="0"/>
              </a:rPr>
              <a:t>, G. </a:t>
            </a:r>
            <a:r>
              <a:rPr lang="en-US" sz="1200" dirty="0" err="1" smtClean="0">
                <a:latin typeface="TUM Neue Helvetica 55 Regular" pitchFamily="34" charset="0"/>
              </a:rPr>
              <a:t>Lidoris</a:t>
            </a:r>
            <a:r>
              <a:rPr lang="en-US" sz="1200" dirty="0" smtClean="0">
                <a:latin typeface="TUM Neue Helvetica 55 Regular" pitchFamily="34" charset="0"/>
              </a:rPr>
              <a:t>, Q. </a:t>
            </a:r>
            <a:r>
              <a:rPr lang="en-US" sz="1200" dirty="0" err="1" smtClean="0">
                <a:latin typeface="TUM Neue Helvetica 55 Regular" pitchFamily="34" charset="0"/>
              </a:rPr>
              <a:t>Mühlbauer</a:t>
            </a:r>
            <a:r>
              <a:rPr lang="en-US" sz="1200" dirty="0" smtClean="0">
                <a:latin typeface="TUM Neue Helvetica 55 Regular" pitchFamily="34" charset="0"/>
              </a:rPr>
              <a:t>, F. </a:t>
            </a:r>
            <a:r>
              <a:rPr lang="en-US" sz="1200" dirty="0" err="1" smtClean="0">
                <a:latin typeface="TUM Neue Helvetica 55 Regular" pitchFamily="34" charset="0"/>
              </a:rPr>
              <a:t>Rohrmüller</a:t>
            </a:r>
            <a:r>
              <a:rPr lang="en-US" sz="1200" dirty="0" smtClean="0">
                <a:latin typeface="TUM Neue Helvetica 55 Regular" pitchFamily="34" charset="0"/>
              </a:rPr>
              <a:t>, S. </a:t>
            </a:r>
            <a:r>
              <a:rPr lang="en-US" sz="1200" dirty="0" err="1" smtClean="0">
                <a:latin typeface="TUM Neue Helvetica 55 Regular" pitchFamily="34" charset="0"/>
              </a:rPr>
              <a:t>Sosnowski</a:t>
            </a:r>
            <a:r>
              <a:rPr lang="en-US" sz="1200" dirty="0" smtClean="0">
                <a:latin typeface="TUM Neue Helvetica 55 Regular" pitchFamily="34" charset="0"/>
              </a:rPr>
              <a:t>, et al.</a:t>
            </a:r>
            <a:br>
              <a:rPr lang="en-US" sz="1200" dirty="0" smtClean="0">
                <a:latin typeface="TUM Neue Helvetica 55 Regular" pitchFamily="34" charset="0"/>
              </a:rPr>
            </a:br>
            <a:r>
              <a:rPr lang="en-US" sz="1200" b="1" dirty="0" smtClean="0">
                <a:latin typeface="TUM Neue Helvetica 55 Regular" pitchFamily="34" charset="0"/>
              </a:rPr>
              <a:t>The Autonomous City Explorer: Towards Natural Human-Robot Interaction in Urban</a:t>
            </a:r>
            <a:r>
              <a:rPr lang="en-US" sz="1200" b="1" baseline="0" dirty="0" smtClean="0">
                <a:latin typeface="TUM Neue Helvetica 55 Regular" pitchFamily="34" charset="0"/>
              </a:rPr>
              <a:t> </a:t>
            </a:r>
            <a:r>
              <a:rPr lang="en-US" sz="1200" b="1" dirty="0" smtClean="0">
                <a:latin typeface="TUM Neue Helvetica 55 Regular" pitchFamily="34" charset="0"/>
              </a:rPr>
              <a:t>Environments.</a:t>
            </a:r>
            <a:br>
              <a:rPr lang="en-US" sz="1200" b="1" dirty="0" smtClean="0">
                <a:latin typeface="TUM Neue Helvetica 55 Regular" pitchFamily="34" charset="0"/>
              </a:rPr>
            </a:b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In: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International Journal of Social Robotics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, vol. 1(2), 2009, pp. 127–140.</a:t>
            </a:r>
          </a:p>
        </p:txBody>
      </p:sp>
      <p:pic>
        <p:nvPicPr>
          <p:cNvPr id="10242" name="Picture 2" descr="C:\Users\user\Desktop\document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4922"/>
            <a:ext cx="282347" cy="391215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000100" y="2996983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UM Neue Helvetica 55 Regular" pitchFamily="34" charset="0"/>
              </a:rPr>
              <a:t>M. Buss, D. Carton, B. </a:t>
            </a:r>
            <a:r>
              <a:rPr lang="en-US" sz="1200" dirty="0" err="1" smtClean="0">
                <a:latin typeface="TUM Neue Helvetica 55 Regular" pitchFamily="34" charset="0"/>
              </a:rPr>
              <a:t>Gonsior</a:t>
            </a:r>
            <a:r>
              <a:rPr lang="en-US" sz="1200" dirty="0" smtClean="0">
                <a:latin typeface="TUM Neue Helvetica 55 Regular" pitchFamily="34" charset="0"/>
              </a:rPr>
              <a:t>, K. </a:t>
            </a:r>
            <a:r>
              <a:rPr lang="en-US" sz="1200" dirty="0" err="1" smtClean="0">
                <a:latin typeface="TUM Neue Helvetica 55 Regular" pitchFamily="34" charset="0"/>
              </a:rPr>
              <a:t>Kühnlenz</a:t>
            </a:r>
            <a:r>
              <a:rPr lang="en-US" sz="1200" dirty="0" smtClean="0">
                <a:latin typeface="TUM Neue Helvetica 55 Regular" pitchFamily="34" charset="0"/>
              </a:rPr>
              <a:t>, C. </a:t>
            </a:r>
            <a:r>
              <a:rPr lang="en-US" sz="1200" dirty="0" err="1" smtClean="0">
                <a:latin typeface="TUM Neue Helvetica 55 Regular" pitchFamily="34" charset="0"/>
              </a:rPr>
              <a:t>Landsiedel</a:t>
            </a:r>
            <a:r>
              <a:rPr lang="en-US" sz="1200" dirty="0" smtClean="0">
                <a:latin typeface="TUM Neue Helvetica 55 Regular" pitchFamily="34" charset="0"/>
              </a:rPr>
              <a:t>, N. </a:t>
            </a:r>
            <a:r>
              <a:rPr lang="en-US" sz="1200" dirty="0" err="1" smtClean="0">
                <a:latin typeface="TUM Neue Helvetica 55 Regular" pitchFamily="34" charset="0"/>
              </a:rPr>
              <a:t>Mitsou</a:t>
            </a:r>
            <a:r>
              <a:rPr lang="en-US" sz="1200" dirty="0" smtClean="0">
                <a:latin typeface="TUM Neue Helvetica 55 Regular" pitchFamily="34" charset="0"/>
              </a:rPr>
              <a:t>, et al. </a:t>
            </a:r>
            <a:br>
              <a:rPr lang="en-US" sz="1200" dirty="0" smtClean="0">
                <a:latin typeface="TUM Neue Helvetica 55 Regular" pitchFamily="34" charset="0"/>
              </a:rPr>
            </a:br>
            <a:r>
              <a:rPr lang="en-US" sz="1200" b="1" dirty="0" smtClean="0">
                <a:latin typeface="TUM Neue Helvetica 55 Regular" pitchFamily="34" charset="0"/>
              </a:rPr>
              <a:t>Towards Proactive Human-Robot Interaction in Human Environments.</a:t>
            </a:r>
          </a:p>
          <a:p>
            <a:pPr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In: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2nd International Conference on Cognitive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Infocommunications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 (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CogInfoCom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UM Neue Helvetica 55 Regular" pitchFamily="34" charset="0"/>
              </a:rPr>
              <a:t>), 2011, pp. 1–6.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TUM Neue Helvetica 55 Regular" pitchFamily="34" charset="0"/>
            </a:endParaRPr>
          </a:p>
        </p:txBody>
      </p:sp>
      <p:pic>
        <p:nvPicPr>
          <p:cNvPr id="13" name="Picture 2" descr="C:\Users\user\Desktop\document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541"/>
            <a:ext cx="282347" cy="39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addressing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?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Aaa</a:t>
            </a:r>
            <a:endParaRPr lang="de-DE" dirty="0" smtClean="0"/>
          </a:p>
          <a:p>
            <a:pPr lvl="1"/>
            <a:r>
              <a:rPr lang="de-DE" dirty="0" err="1" smtClean="0"/>
              <a:t>Bbb</a:t>
            </a:r>
            <a:endParaRPr lang="de-DE" dirty="0" smtClean="0"/>
          </a:p>
          <a:p>
            <a:pPr lvl="1"/>
            <a:r>
              <a:rPr lang="de-DE" dirty="0" err="1" smtClean="0"/>
              <a:t>Ccc</a:t>
            </a:r>
            <a:endParaRPr lang="de-DE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00578" y="2000240"/>
          <a:ext cx="41719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4171933" imgH="3200400" progId="AcroExch.Document.7">
                  <p:embed/>
                </p:oleObj>
              </mc:Choice>
              <mc:Fallback>
                <p:oleObj name="Acrobat Document" r:id="rId3" imgW="4171933" imgH="32004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78" y="2000240"/>
                        <a:ext cx="41719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929190" y="535782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UM Neue Helvetica 55 Regular" pitchFamily="34" charset="0"/>
              </a:rPr>
              <a:t>Bildunterschrift</a:t>
            </a:r>
            <a:r>
              <a:rPr lang="en-US" sz="1600" dirty="0" smtClean="0">
                <a:latin typeface="TUM Neue Helvetica 55 Regular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UM Neue Helvetica 55 Regular" pitchFamily="34" charset="0"/>
              </a:rPr>
              <a:t>[Cohen, 1994]</a:t>
            </a:r>
            <a:endParaRPr lang="en-US" sz="1600" dirty="0">
              <a:solidFill>
                <a:schemeClr val="tx2"/>
              </a:solidFill>
              <a:latin typeface="TUM Neue Helvetica 55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6543692" cy="725471"/>
          </a:xfrm>
        </p:spPr>
        <p:txBody>
          <a:bodyPr/>
          <a:lstStyle/>
          <a:p>
            <a:r>
              <a:rPr lang="de-DE" dirty="0" smtClean="0"/>
              <a:t>Problem </a:t>
            </a:r>
            <a:r>
              <a:rPr lang="de-DE" dirty="0" err="1" smtClean="0"/>
              <a:t>Formulation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Curse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dimensionality</a:t>
            </a:r>
            <a:endParaRPr lang="de-DE" dirty="0" smtClean="0"/>
          </a:p>
          <a:p>
            <a:pPr lvl="1"/>
            <a:r>
              <a:rPr lang="de-DE" dirty="0" smtClean="0"/>
              <a:t>Non-linear model</a:t>
            </a:r>
          </a:p>
          <a:p>
            <a:pPr lvl="1"/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Problem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1" name="Grafik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286116" y="2000239"/>
            <a:ext cx="2734056" cy="676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Related</a:t>
            </a:r>
            <a:r>
              <a:rPr lang="de-DE" dirty="0" smtClean="0"/>
              <a:t> Work	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Relevant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[Burns, 2010]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de-DE" dirty="0" smtClean="0"/>
              <a:t>Other </a:t>
            </a:r>
            <a:r>
              <a:rPr lang="de-DE" dirty="0" err="1" smtClean="0"/>
              <a:t>method</a:t>
            </a:r>
            <a:r>
              <a:rPr lang="de-DE" dirty="0" smtClean="0"/>
              <a:t>, but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r>
              <a:rPr lang="de-DE" dirty="0" smtClean="0"/>
              <a:t> in </a:t>
            </a:r>
            <a:r>
              <a:rPr lang="de-DE" dirty="0" err="1" smtClean="0"/>
              <a:t>area</a:t>
            </a:r>
            <a:r>
              <a:rPr lang="de-DE" dirty="0" smtClean="0"/>
              <a:t> ...</a:t>
            </a:r>
            <a:r>
              <a:rPr lang="en-US" dirty="0" smtClean="0">
                <a:solidFill>
                  <a:schemeClr val="tx2"/>
                </a:solidFill>
              </a:rPr>
              <a:t>[Simpson, 2006]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2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9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Beispielfolien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7D9C-DEA6-4F14-80A1-F5E285BF1C0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743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^* = \min_{x\in \mathcal{X}} \int J(x,t) dt$$&#10;&#10;&#10;\end{document}"/>
  <p:tag name="IGUANATEXSIZE" val="24"/>
</p:tagLst>
</file>

<file path=ppt/theme/theme1.xml><?xml version="1.0" encoding="utf-8"?>
<a:theme xmlns:a="http://schemas.openxmlformats.org/drawingml/2006/main" name="LSR_VorlageTUMci">
  <a:themeElements>
    <a:clrScheme name="TUM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005293"/>
      </a:accent1>
      <a:accent2>
        <a:srgbClr val="98C6EA"/>
      </a:accent2>
      <a:accent3>
        <a:srgbClr val="DAD7CB"/>
      </a:accent3>
      <a:accent4>
        <a:srgbClr val="000000"/>
      </a:accent4>
      <a:accent5>
        <a:srgbClr val="E37222"/>
      </a:accent5>
      <a:accent6>
        <a:srgbClr val="A2AD00"/>
      </a:accent6>
      <a:hlink>
        <a:srgbClr val="98C6EA"/>
      </a:hlink>
      <a:folHlink>
        <a:srgbClr val="DAD7CB"/>
      </a:folHlink>
    </a:clrScheme>
    <a:fontScheme name="LSR 1">
      <a:majorFont>
        <a:latin typeface="CMU Sans Serif"/>
        <a:ea typeface=""/>
        <a:cs typeface=""/>
      </a:majorFont>
      <a:minorFont>
        <a:latin typeface="CMU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141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Arial</vt:lpstr>
      <vt:lpstr>TUM Neue Helvetica 55 Regular</vt:lpstr>
      <vt:lpstr>Calibri</vt:lpstr>
      <vt:lpstr>LSR_VorlageTUMci</vt:lpstr>
      <vt:lpstr>Acrobat Document</vt:lpstr>
      <vt:lpstr>PowerPoint Presentation</vt:lpstr>
      <vt:lpstr>Motivation</vt:lpstr>
      <vt:lpstr>Problem Formulation</vt:lpstr>
      <vt:lpstr>Related Work </vt:lpstr>
      <vt:lpstr>Methods 1</vt:lpstr>
      <vt:lpstr>Methods 3</vt:lpstr>
      <vt:lpstr>Results 1</vt:lpstr>
      <vt:lpstr>Results 2</vt:lpstr>
      <vt:lpstr>Summary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Beispielfolien</dc:title>
  <dc:creator>user</dc:creator>
  <cp:lastModifiedBy>PIETRO</cp:lastModifiedBy>
  <cp:revision>45</cp:revision>
  <dcterms:created xsi:type="dcterms:W3CDTF">2013-06-24T08:16:35Z</dcterms:created>
  <dcterms:modified xsi:type="dcterms:W3CDTF">2017-04-27T12:23:39Z</dcterms:modified>
</cp:coreProperties>
</file>