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40"/>
  </p:notesMasterIdLst>
  <p:handoutMasterIdLst>
    <p:handoutMasterId r:id="rId41"/>
  </p:handoutMasterIdLst>
  <p:sldIdLst>
    <p:sldId id="355" r:id="rId7"/>
    <p:sldId id="395" r:id="rId8"/>
    <p:sldId id="396" r:id="rId9"/>
    <p:sldId id="397" r:id="rId10"/>
    <p:sldId id="399" r:id="rId11"/>
    <p:sldId id="400" r:id="rId12"/>
    <p:sldId id="398" r:id="rId13"/>
    <p:sldId id="428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10" r:id="rId22"/>
    <p:sldId id="412" r:id="rId23"/>
    <p:sldId id="429" r:id="rId24"/>
    <p:sldId id="414" r:id="rId25"/>
    <p:sldId id="415" r:id="rId26"/>
    <p:sldId id="417" r:id="rId27"/>
    <p:sldId id="418" r:id="rId28"/>
    <p:sldId id="419" r:id="rId29"/>
    <p:sldId id="421" r:id="rId30"/>
    <p:sldId id="422" r:id="rId31"/>
    <p:sldId id="423" r:id="rId32"/>
    <p:sldId id="424" r:id="rId33"/>
    <p:sldId id="425" r:id="rId34"/>
    <p:sldId id="426" r:id="rId35"/>
    <p:sldId id="413" r:id="rId36"/>
    <p:sldId id="416" r:id="rId37"/>
    <p:sldId id="420" r:id="rId38"/>
    <p:sldId id="427" r:id="rId39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6EA"/>
    <a:srgbClr val="999999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6" autoAdjust="0"/>
    <p:restoredTop sz="88272" autoAdjust="0"/>
  </p:normalViewPr>
  <p:slideViewPr>
    <p:cSldViewPr snapToGrid="0">
      <p:cViewPr varScale="1">
        <p:scale>
          <a:sx n="175" d="100"/>
          <a:sy n="175" d="100"/>
        </p:scale>
        <p:origin x="752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08/07/2019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08/07/2019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0025" y="500063"/>
            <a:ext cx="4445000" cy="2500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8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574588" y="2095980"/>
            <a:ext cx="8736227" cy="2438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</a:t>
            </a:r>
            <a:r>
              <a:rPr lang="de-DE" dirty="0" err="1"/>
              <a:t>rer</a:t>
            </a:r>
            <a:r>
              <a:rPr lang="de-DE" dirty="0"/>
              <a:t>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Dr. </a:t>
            </a:r>
            <a:r>
              <a:rPr lang="de-DE" dirty="0" err="1"/>
              <a:t>rer</a:t>
            </a:r>
            <a:r>
              <a:rPr lang="de-DE" dirty="0"/>
              <a:t>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6.03134" TargetMode="External"/><Relationship Id="rId2" Type="http://schemas.openxmlformats.org/officeDocument/2006/relationships/hyperlink" Target="http://arxiv.org/abs/1409.3215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15" y="1476375"/>
            <a:ext cx="3819542" cy="33337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Neural</a:t>
            </a:r>
            <a:r>
              <a:rPr lang="de-DE" dirty="0"/>
              <a:t> Network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Ride </a:t>
            </a:r>
            <a:r>
              <a:rPr lang="de-DE" dirty="0" err="1"/>
              <a:t>Hailing</a:t>
            </a:r>
            <a:r>
              <a:rPr lang="de-DE" dirty="0"/>
              <a:t> Services.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9090" y="1907028"/>
            <a:ext cx="8508999" cy="955594"/>
          </a:xfrm>
        </p:spPr>
        <p:txBody>
          <a:bodyPr/>
          <a:lstStyle/>
          <a:p>
            <a:r>
              <a:rPr lang="de-DE" dirty="0"/>
              <a:t>Karim Akhnoukh</a:t>
            </a:r>
          </a:p>
          <a:p>
            <a:r>
              <a:rPr lang="de-DE" dirty="0"/>
              <a:t>Technische Universität München</a:t>
            </a:r>
          </a:p>
          <a:p>
            <a:r>
              <a:rPr lang="de-DE" dirty="0"/>
              <a:t>Fakultät für </a:t>
            </a:r>
            <a:r>
              <a:rPr lang="de-DE" dirty="0" err="1"/>
              <a:t>Informatics</a:t>
            </a:r>
            <a:endParaRPr lang="de-DE" dirty="0"/>
          </a:p>
          <a:p>
            <a:r>
              <a:rPr lang="de-DE" dirty="0"/>
              <a:t>Lehrstuhl für </a:t>
            </a:r>
            <a:r>
              <a:rPr lang="de-DE" dirty="0" err="1"/>
              <a:t>Connected</a:t>
            </a:r>
            <a:r>
              <a:rPr lang="de-DE" dirty="0"/>
              <a:t> Mobility</a:t>
            </a:r>
          </a:p>
          <a:p>
            <a:r>
              <a:rPr lang="de-DE" dirty="0"/>
              <a:t>Ort, Datum (Garching: 12. June 2019)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410369"/>
          </a:xfrm>
        </p:spPr>
        <p:txBody>
          <a:bodyPr/>
          <a:lstStyle/>
          <a:p>
            <a:r>
              <a:rPr lang="en-US" dirty="0"/>
              <a:t>Sequence to Sequence Network 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4235313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 length input to variable length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dictionary of </a:t>
            </a:r>
            <a:r>
              <a:rPr lang="en-US" i="1" dirty="0"/>
              <a:t>fixed size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0647" y="2333065"/>
            <a:ext cx="6896942" cy="2248166"/>
            <a:chOff x="565082" y="1319518"/>
            <a:chExt cx="11040178" cy="4418342"/>
          </a:xfrm>
        </p:grpSpPr>
        <p:sp>
          <p:nvSpPr>
            <p:cNvPr id="16" name="Oval 15"/>
            <p:cNvSpPr/>
            <p:nvPr/>
          </p:nvSpPr>
          <p:spPr>
            <a:xfrm>
              <a:off x="800746" y="3604261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21620" y="4365656"/>
              <a:ext cx="205464" cy="1186573"/>
              <a:chOff x="2298301" y="3615771"/>
              <a:chExt cx="214530" cy="70737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2298301" y="4164973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1823765" y="3604261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766591" y="3604261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21" name="Straight Arrow Connector 20"/>
            <p:cNvCxnSpPr>
              <a:stCxn id="19" idx="6"/>
              <a:endCxn id="20" idx="2"/>
            </p:cNvCxnSpPr>
            <p:nvPr/>
          </p:nvCxnSpPr>
          <p:spPr>
            <a:xfrm>
              <a:off x="2452316" y="3984959"/>
              <a:ext cx="314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6"/>
              <a:endCxn id="19" idx="2"/>
            </p:cNvCxnSpPr>
            <p:nvPr/>
          </p:nvCxnSpPr>
          <p:spPr>
            <a:xfrm>
              <a:off x="1429297" y="3984959"/>
              <a:ext cx="394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035042" y="4365656"/>
              <a:ext cx="205464" cy="1186573"/>
              <a:chOff x="2298301" y="3615771"/>
              <a:chExt cx="214530" cy="707371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2298301" y="4164973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B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979762" y="4365656"/>
              <a:ext cx="205464" cy="1186573"/>
              <a:chOff x="2298301" y="3615771"/>
              <a:chExt cx="214530" cy="707371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298301" y="4164973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</a:t>
                </a: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3930005" y="3604261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27216" y="4354028"/>
              <a:ext cx="677711" cy="1196961"/>
              <a:chOff x="2178926" y="3615771"/>
              <a:chExt cx="707613" cy="713564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178926" y="4171166"/>
                <a:ext cx="707613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EOS</a:t>
                </a:r>
              </a:p>
            </p:txBody>
          </p:sp>
        </p:grpSp>
        <p:cxnSp>
          <p:nvCxnSpPr>
            <p:cNvPr id="34" name="Straight Arrow Connector 33"/>
            <p:cNvCxnSpPr>
              <a:stCxn id="20" idx="6"/>
              <a:endCxn id="32" idx="2"/>
            </p:cNvCxnSpPr>
            <p:nvPr/>
          </p:nvCxnSpPr>
          <p:spPr>
            <a:xfrm>
              <a:off x="3395142" y="3984959"/>
              <a:ext cx="5348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6"/>
              <a:endCxn id="41" idx="2"/>
            </p:cNvCxnSpPr>
            <p:nvPr/>
          </p:nvCxnSpPr>
          <p:spPr>
            <a:xfrm>
              <a:off x="4558556" y="3984959"/>
              <a:ext cx="1249717" cy="1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959039" y="3411631"/>
              <a:ext cx="828270" cy="416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Input vector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082" y="1854018"/>
              <a:ext cx="4442460" cy="3883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36092" y="1854018"/>
              <a:ext cx="5969168" cy="3883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78770" y="1320393"/>
              <a:ext cx="1865507" cy="60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Encoder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53714" y="1319518"/>
              <a:ext cx="1500154" cy="60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Decoder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808273" y="3605885"/>
              <a:ext cx="628551" cy="7613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960527" y="2358860"/>
              <a:ext cx="205464" cy="1245400"/>
              <a:chOff x="2233241" y="3614496"/>
              <a:chExt cx="214530" cy="742441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V="1">
                <a:off x="2382127" y="3765044"/>
                <a:ext cx="0" cy="591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233241" y="3614496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W</a:t>
                </a: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7065374" y="3604262"/>
              <a:ext cx="628551" cy="7613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8326264" y="3604260"/>
              <a:ext cx="628551" cy="7613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9547221" y="3604259"/>
              <a:ext cx="628551" cy="7613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0746325" y="3604259"/>
              <a:ext cx="628551" cy="7613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47" name="Straight Arrow Connector 46"/>
            <p:cNvCxnSpPr>
              <a:stCxn id="41" idx="6"/>
              <a:endCxn id="43" idx="2"/>
            </p:cNvCxnSpPr>
            <p:nvPr/>
          </p:nvCxnSpPr>
          <p:spPr>
            <a:xfrm flipV="1">
              <a:off x="6436824" y="3984960"/>
              <a:ext cx="628550" cy="16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endCxn id="43" idx="4"/>
            </p:cNvCxnSpPr>
            <p:nvPr/>
          </p:nvCxnSpPr>
          <p:spPr>
            <a:xfrm>
              <a:off x="6103121" y="3238500"/>
              <a:ext cx="1276529" cy="1127157"/>
            </a:xfrm>
            <a:prstGeom prst="curvedConnector4">
              <a:avLst>
                <a:gd name="adj1" fmla="val 37690"/>
                <a:gd name="adj2" fmla="val 12028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7267660" y="2361700"/>
              <a:ext cx="205464" cy="1242562"/>
              <a:chOff x="2264119" y="3616188"/>
              <a:chExt cx="214530" cy="740749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2381050" y="3765044"/>
                <a:ext cx="1078" cy="591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2264119" y="3616188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>
              <a:off x="7380681" y="3238500"/>
              <a:ext cx="1276529" cy="1127157"/>
            </a:xfrm>
            <a:prstGeom prst="curvedConnector4">
              <a:avLst>
                <a:gd name="adj1" fmla="val 37690"/>
                <a:gd name="adj2" fmla="val 12028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>
              <a:off x="8631573" y="3238500"/>
              <a:ext cx="1276529" cy="1127157"/>
            </a:xfrm>
            <a:prstGeom prst="curvedConnector4">
              <a:avLst>
                <a:gd name="adj1" fmla="val 37690"/>
                <a:gd name="adj2" fmla="val 12028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>
              <a:endCxn id="46" idx="4"/>
            </p:cNvCxnSpPr>
            <p:nvPr/>
          </p:nvCxnSpPr>
          <p:spPr>
            <a:xfrm>
              <a:off x="9867964" y="3238500"/>
              <a:ext cx="1192637" cy="1127154"/>
            </a:xfrm>
            <a:prstGeom prst="curvedConnector4">
              <a:avLst>
                <a:gd name="adj1" fmla="val 36824"/>
                <a:gd name="adj2" fmla="val 12028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3" idx="6"/>
              <a:endCxn id="44" idx="2"/>
            </p:cNvCxnSpPr>
            <p:nvPr/>
          </p:nvCxnSpPr>
          <p:spPr>
            <a:xfrm flipV="1">
              <a:off x="7693925" y="3984958"/>
              <a:ext cx="63233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6"/>
              <a:endCxn id="45" idx="2"/>
            </p:cNvCxnSpPr>
            <p:nvPr/>
          </p:nvCxnSpPr>
          <p:spPr>
            <a:xfrm flipV="1">
              <a:off x="8954815" y="3984957"/>
              <a:ext cx="59240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5" idx="6"/>
              <a:endCxn id="46" idx="2"/>
            </p:cNvCxnSpPr>
            <p:nvPr/>
          </p:nvCxnSpPr>
          <p:spPr>
            <a:xfrm>
              <a:off x="10175772" y="3984957"/>
              <a:ext cx="570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8523225" y="2361696"/>
              <a:ext cx="205464" cy="1242562"/>
              <a:chOff x="2264119" y="3616188"/>
              <a:chExt cx="214530" cy="740749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2381050" y="3765044"/>
                <a:ext cx="1078" cy="591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264119" y="3616188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Y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53870" y="2352587"/>
              <a:ext cx="205464" cy="1242562"/>
              <a:chOff x="2264119" y="3616188"/>
              <a:chExt cx="214530" cy="74074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2381050" y="3765044"/>
                <a:ext cx="1078" cy="591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64119" y="3616188"/>
                <a:ext cx="21453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Z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0758175" y="2352587"/>
              <a:ext cx="740285" cy="1242562"/>
              <a:chOff x="2082509" y="3616188"/>
              <a:chExt cx="772950" cy="740749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381050" y="3765044"/>
                <a:ext cx="1078" cy="591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082509" y="3616188"/>
                <a:ext cx="772950" cy="15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EOS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410369"/>
          </a:xfrm>
        </p:spPr>
        <p:txBody>
          <a:bodyPr/>
          <a:lstStyle/>
          <a:p>
            <a:r>
              <a:rPr lang="en-US" dirty="0"/>
              <a:t>Pointer Network [2]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4235313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size depends on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Combinatorial optimization problems such as TSP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246098" y="2402780"/>
            <a:ext cx="6163231" cy="2293044"/>
            <a:chOff x="565082" y="1303045"/>
            <a:chExt cx="9678600" cy="4434815"/>
          </a:xfrm>
        </p:grpSpPr>
        <p:grpSp>
          <p:nvGrpSpPr>
            <p:cNvPr id="78" name="Group 77"/>
            <p:cNvGrpSpPr/>
            <p:nvPr/>
          </p:nvGrpSpPr>
          <p:grpSpPr>
            <a:xfrm>
              <a:off x="868861" y="4352936"/>
              <a:ext cx="511817" cy="1325875"/>
              <a:chOff x="2166537" y="3615771"/>
              <a:chExt cx="534401" cy="790416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2166537" y="4157788"/>
                <a:ext cx="534401" cy="24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  <a:r>
                  <a:rPr lang="en-US" sz="800" baseline="-25000" dirty="0"/>
                  <a:t>1</a:t>
                </a:r>
                <a:endParaRPr lang="en-US" sz="800" dirty="0"/>
              </a:p>
            </p:txBody>
          </p:sp>
        </p:grpSp>
        <p:cxnSp>
          <p:nvCxnSpPr>
            <p:cNvPr id="79" name="Straight Arrow Connector 78"/>
            <p:cNvCxnSpPr>
              <a:endCxn id="98" idx="2"/>
            </p:cNvCxnSpPr>
            <p:nvPr/>
          </p:nvCxnSpPr>
          <p:spPr>
            <a:xfrm flipV="1">
              <a:off x="2452316" y="4021060"/>
              <a:ext cx="349403" cy="8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97" idx="2"/>
            </p:cNvCxnSpPr>
            <p:nvPr/>
          </p:nvCxnSpPr>
          <p:spPr>
            <a:xfrm>
              <a:off x="1429297" y="4029736"/>
              <a:ext cx="447159" cy="39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1951325" y="4411491"/>
              <a:ext cx="504071" cy="1272430"/>
              <a:chOff x="2155674" y="3615771"/>
              <a:chExt cx="526312" cy="758554"/>
            </a:xfrm>
          </p:grpSpPr>
          <p:cxnSp>
            <p:nvCxnSpPr>
              <p:cNvPr id="118" name="Straight Arrow Connector 117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2155674" y="4125926"/>
                <a:ext cx="526312" cy="24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  <a:r>
                  <a:rPr lang="en-US" sz="800" baseline="-25000" dirty="0"/>
                  <a:t>2</a:t>
                </a:r>
                <a:endParaRPr lang="en-US" sz="8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911430" y="4400883"/>
              <a:ext cx="531686" cy="1264464"/>
              <a:chOff x="2185678" y="3615771"/>
              <a:chExt cx="555146" cy="753806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2185678" y="4121178"/>
                <a:ext cx="555146" cy="24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  <a:r>
                  <a:rPr lang="en-US" sz="800" baseline="-25000" dirty="0"/>
                  <a:t>3</a:t>
                </a:r>
                <a:endParaRPr lang="en-US" sz="8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084922" y="4389133"/>
              <a:ext cx="513274" cy="1291695"/>
              <a:chOff x="2188263" y="3615771"/>
              <a:chExt cx="535920" cy="770039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2188263" y="3995470"/>
                <a:ext cx="535920" cy="390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  X</a:t>
                </a:r>
                <a:r>
                  <a:rPr lang="en-US" sz="800" baseline="-25000" dirty="0"/>
                  <a:t>4</a:t>
                </a:r>
                <a:endParaRPr lang="en-US" sz="800" dirty="0"/>
              </a:p>
            </p:txBody>
          </p:sp>
        </p:grpSp>
        <p:cxnSp>
          <p:nvCxnSpPr>
            <p:cNvPr id="84" name="Straight Arrow Connector 83"/>
            <p:cNvCxnSpPr>
              <a:endCxn id="99" idx="2"/>
            </p:cNvCxnSpPr>
            <p:nvPr/>
          </p:nvCxnSpPr>
          <p:spPr>
            <a:xfrm flipV="1">
              <a:off x="3395142" y="4014746"/>
              <a:ext cx="570589" cy="149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65082" y="1854018"/>
              <a:ext cx="4442460" cy="3883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78771" y="1320391"/>
              <a:ext cx="1382005" cy="59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Encoder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7664223" y="4012389"/>
              <a:ext cx="314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641204" y="4012389"/>
              <a:ext cx="394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7196351" y="4401758"/>
              <a:ext cx="467869" cy="1318750"/>
              <a:chOff x="2225205" y="3615771"/>
              <a:chExt cx="488514" cy="786168"/>
            </a:xfrm>
          </p:grpSpPr>
          <p:cxnSp>
            <p:nvCxnSpPr>
              <p:cNvPr id="112" name="Straight Arrow Connector 111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2225205" y="4153140"/>
                <a:ext cx="488514" cy="24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  <a:r>
                  <a:rPr lang="en-US" sz="800" baseline="-25000" dirty="0"/>
                  <a:t>3</a:t>
                </a:r>
                <a:endParaRPr lang="en-US" sz="800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8108916" y="4401753"/>
              <a:ext cx="507246" cy="1311422"/>
              <a:chOff x="2195603" y="3615771"/>
              <a:chExt cx="529628" cy="781800"/>
            </a:xfrm>
          </p:grpSpPr>
          <p:cxnSp>
            <p:nvCxnSpPr>
              <p:cNvPr id="110" name="Straight Arrow Connector 109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2195603" y="4149172"/>
                <a:ext cx="529628" cy="24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  <a:r>
                  <a:rPr lang="en-US" sz="800" baseline="-25000" dirty="0"/>
                  <a:t>2</a:t>
                </a:r>
                <a:endParaRPr lang="en-US" sz="8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9295762" y="4393921"/>
              <a:ext cx="517570" cy="1305707"/>
              <a:chOff x="2204572" y="3615771"/>
              <a:chExt cx="540406" cy="778393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V="1">
                <a:off x="2405566" y="3615771"/>
                <a:ext cx="0" cy="5673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2204572" y="4145765"/>
                <a:ext cx="540406" cy="24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X</a:t>
                </a:r>
                <a:r>
                  <a:rPr lang="en-US" sz="800" baseline="-25000" dirty="0"/>
                  <a:t>4</a:t>
                </a:r>
                <a:endParaRPr lang="en-US" sz="800" dirty="0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5801222" y="1836671"/>
              <a:ext cx="4442460" cy="3883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14911" y="1303045"/>
              <a:ext cx="1547478" cy="59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Decoder</a:t>
              </a:r>
            </a:p>
          </p:txBody>
        </p:sp>
        <p:cxnSp>
          <p:nvCxnSpPr>
            <p:cNvPr id="94" name="Curved Connector 93"/>
            <p:cNvCxnSpPr>
              <a:stCxn id="101" idx="0"/>
              <a:endCxn id="97" idx="0"/>
            </p:cNvCxnSpPr>
            <p:nvPr/>
          </p:nvCxnSpPr>
          <p:spPr>
            <a:xfrm rot="16200000" flipH="1" flipV="1">
              <a:off x="4772538" y="1049883"/>
              <a:ext cx="21299" cy="5184911"/>
            </a:xfrm>
            <a:prstGeom prst="curvedConnector3">
              <a:avLst>
                <a:gd name="adj1" fmla="val -243095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102" idx="0"/>
              <a:endCxn id="99" idx="0"/>
            </p:cNvCxnSpPr>
            <p:nvPr/>
          </p:nvCxnSpPr>
          <p:spPr>
            <a:xfrm rot="16200000" flipV="1">
              <a:off x="6289980" y="1630389"/>
              <a:ext cx="12700" cy="4019945"/>
            </a:xfrm>
            <a:prstGeom prst="curvedConnector3">
              <a:avLst>
                <a:gd name="adj1" fmla="val 54922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800746" y="3604261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876456" y="3652989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801719" y="3640362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3965731" y="3640362"/>
              <a:ext cx="628551" cy="7487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041455" y="3604261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7061367" y="3631690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7985676" y="3640362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9162390" y="3627733"/>
              <a:ext cx="628551" cy="76139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104" name="Curved Connector 103"/>
            <p:cNvCxnSpPr>
              <a:stCxn id="100" idx="0"/>
              <a:endCxn id="98" idx="0"/>
            </p:cNvCxnSpPr>
            <p:nvPr/>
          </p:nvCxnSpPr>
          <p:spPr>
            <a:xfrm rot="16200000" flipH="1" flipV="1">
              <a:off x="4717812" y="2002443"/>
              <a:ext cx="36101" cy="3239736"/>
            </a:xfrm>
            <a:prstGeom prst="curvedConnector3">
              <a:avLst>
                <a:gd name="adj1" fmla="val -63322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urved Connector 104"/>
            <p:cNvCxnSpPr>
              <a:stCxn id="103" idx="0"/>
              <a:endCxn id="96" idx="0"/>
            </p:cNvCxnSpPr>
            <p:nvPr/>
          </p:nvCxnSpPr>
          <p:spPr>
            <a:xfrm rot="16200000" flipV="1">
              <a:off x="5284108" y="-564825"/>
              <a:ext cx="23472" cy="8361644"/>
            </a:xfrm>
            <a:prstGeom prst="curvedConnector3">
              <a:avLst>
                <a:gd name="adj1" fmla="val 42704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02" idx="6"/>
              <a:endCxn id="103" idx="2"/>
            </p:cNvCxnSpPr>
            <p:nvPr/>
          </p:nvCxnSpPr>
          <p:spPr>
            <a:xfrm flipV="1">
              <a:off x="8614227" y="4008431"/>
              <a:ext cx="548163" cy="12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9" idx="6"/>
              <a:endCxn id="100" idx="2"/>
            </p:cNvCxnSpPr>
            <p:nvPr/>
          </p:nvCxnSpPr>
          <p:spPr>
            <a:xfrm flipV="1">
              <a:off x="4594282" y="3984959"/>
              <a:ext cx="1447173" cy="29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920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410369"/>
          </a:xfrm>
        </p:spPr>
        <p:txBody>
          <a:bodyPr/>
          <a:lstStyle/>
          <a:p>
            <a:r>
              <a:rPr lang="en-US" dirty="0"/>
              <a:t>Reinforcement learning for VRP [3]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4535298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</a:t>
            </a:r>
            <a:r>
              <a:rPr lang="en-US" dirty="0" err="1"/>
              <a:t>Ptr</a:t>
            </a:r>
            <a:r>
              <a:rPr lang="en-US" dirty="0"/>
              <a:t>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the LSTM encoder with an embedding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dynamic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Tested for CVRP with 1 car and up to 100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Methodology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7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 objective function: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Subjected to: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9" y="2060569"/>
            <a:ext cx="5869643" cy="331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2" y="3214080"/>
            <a:ext cx="2289796" cy="252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2" y="3786844"/>
            <a:ext cx="4320301" cy="201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2" y="4318172"/>
            <a:ext cx="4320302" cy="198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8736" y="3233693"/>
            <a:ext cx="40341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736" y="3816277"/>
            <a:ext cx="40341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736" y="4320738"/>
            <a:ext cx="40341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436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410369"/>
          </a:xfrm>
        </p:spPr>
        <p:txBody>
          <a:bodyPr/>
          <a:lstStyle/>
          <a:p>
            <a:r>
              <a:rPr lang="en-US" dirty="0"/>
              <a:t>Large Neighborhood Search (LNS)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9091" y="1600200"/>
            <a:ext cx="3178818" cy="30956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LNS: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Build initial solution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Shake solution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Repeat above two steps until stopping condition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LNS for Vehicle Routing Problem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Insert new requests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Remove some requests (</a:t>
            </a:r>
            <a:r>
              <a:rPr lang="en-US" sz="1200" dirty="0">
                <a:solidFill>
                  <a:srgbClr val="00B050"/>
                </a:solidFill>
              </a:rPr>
              <a:t>Shake Phase</a:t>
            </a:r>
            <a:r>
              <a:rPr lang="en-US" sz="12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200" dirty="0"/>
              <a:t>Keep repeating until stop condition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Insertion and removal operators determine solution quality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31302" y="1515812"/>
            <a:ext cx="4309318" cy="3141683"/>
            <a:chOff x="4864635" y="951265"/>
            <a:chExt cx="7054797" cy="5326991"/>
          </a:xfrm>
        </p:grpSpPr>
        <p:pic>
          <p:nvPicPr>
            <p:cNvPr id="25" name="Picture 2" descr="Image result for coin in jar fill shak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26"/>
            <a:stretch/>
          </p:blipFill>
          <p:spPr bwMode="auto">
            <a:xfrm>
              <a:off x="10873211" y="1861427"/>
              <a:ext cx="872468" cy="140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coi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860" y="1912414"/>
              <a:ext cx="1792586" cy="110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urved Down Arrow 26"/>
            <p:cNvSpPr/>
            <p:nvPr/>
          </p:nvSpPr>
          <p:spPr>
            <a:xfrm>
              <a:off x="9051485" y="1346838"/>
              <a:ext cx="2032304" cy="46161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4635" y="1116604"/>
              <a:ext cx="3118302" cy="94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Problem:</a:t>
              </a:r>
            </a:p>
            <a:p>
              <a:pPr algn="ctr"/>
              <a:r>
                <a:rPr lang="en-US" sz="1200" b="1" dirty="0"/>
                <a:t>Put maximum coins in the jar</a:t>
              </a:r>
            </a:p>
          </p:txBody>
        </p:sp>
        <p:pic>
          <p:nvPicPr>
            <p:cNvPr id="29" name="Picture 2" descr="Image result for coin in jar fill shak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26"/>
            <a:stretch/>
          </p:blipFill>
          <p:spPr bwMode="auto">
            <a:xfrm>
              <a:off x="10365667" y="4168263"/>
              <a:ext cx="623913" cy="100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Left Arrow 29"/>
            <p:cNvSpPr/>
            <p:nvPr/>
          </p:nvSpPr>
          <p:spPr>
            <a:xfrm>
              <a:off x="9435815" y="4498363"/>
              <a:ext cx="769544" cy="34614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Arrow 30"/>
            <p:cNvSpPr/>
            <p:nvPr/>
          </p:nvSpPr>
          <p:spPr>
            <a:xfrm rot="10800000">
              <a:off x="11149888" y="4468446"/>
              <a:ext cx="769544" cy="34614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80265" y="951265"/>
              <a:ext cx="1574741" cy="403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Initial insert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94700" y="4114046"/>
              <a:ext cx="1440159" cy="94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Shake the solution</a:t>
              </a:r>
            </a:p>
          </p:txBody>
        </p:sp>
        <p:sp>
          <p:nvSpPr>
            <p:cNvPr id="34" name="Curved Down Arrow 33"/>
            <p:cNvSpPr/>
            <p:nvPr/>
          </p:nvSpPr>
          <p:spPr>
            <a:xfrm flipH="1">
              <a:off x="9551017" y="3684663"/>
              <a:ext cx="1086416" cy="42938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04882" y="3641604"/>
              <a:ext cx="1291503" cy="94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rgbClr val="00B050"/>
                  </a:solidFill>
                </a:rPr>
                <a:t>Remove some coins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56877" y="4814596"/>
              <a:ext cx="1520747" cy="78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rgbClr val="00B050"/>
                  </a:solidFill>
                </a:rPr>
                <a:t>Move to and from</a:t>
              </a: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8070675" y="3464835"/>
              <a:ext cx="164185" cy="1996092"/>
            </a:xfrm>
            <a:prstGeom prst="lef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-Turn Arrow 37"/>
            <p:cNvSpPr/>
            <p:nvPr/>
          </p:nvSpPr>
          <p:spPr>
            <a:xfrm rot="16200000">
              <a:off x="5166934" y="2884540"/>
              <a:ext cx="2212507" cy="861517"/>
            </a:xfrm>
            <a:prstGeom prst="uturnArrow">
              <a:avLst>
                <a:gd name="adj1" fmla="val 11339"/>
                <a:gd name="adj2" fmla="val 16593"/>
                <a:gd name="adj3" fmla="val 39802"/>
                <a:gd name="adj4" fmla="val 52157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4858951" y="3088232"/>
              <a:ext cx="1597622" cy="454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Repeat insert</a:t>
              </a:r>
            </a:p>
          </p:txBody>
        </p:sp>
        <p:sp>
          <p:nvSpPr>
            <p:cNvPr id="40" name="Bent-Up Arrow 39"/>
            <p:cNvSpPr/>
            <p:nvPr/>
          </p:nvSpPr>
          <p:spPr>
            <a:xfrm rot="16200000" flipH="1">
              <a:off x="8964472" y="4325509"/>
              <a:ext cx="525608" cy="290069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 descr="Image result for coin in jar fill shak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9" r="935"/>
            <a:stretch/>
          </p:blipFill>
          <p:spPr bwMode="auto">
            <a:xfrm>
              <a:off x="7100652" y="5273457"/>
              <a:ext cx="573318" cy="100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7611615" y="2870821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Initial solution</a:t>
            </a:r>
          </a:p>
        </p:txBody>
      </p:sp>
    </p:spTree>
    <p:extLst>
      <p:ext uri="{BB962C8B-B14F-4D97-AF65-F5344CB8AC3E}">
        <p14:creationId xmlns:p14="http://schemas.microsoft.com/office/powerpoint/2010/main" val="26729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60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8508999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Modifications to [3]: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Supervised learning technique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Multiple vehicles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Pickup time windows for requests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Multiple slots per vehicle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78" y="1579532"/>
            <a:ext cx="3302718" cy="65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8" y="2391372"/>
            <a:ext cx="1223685" cy="29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844316"/>
            <a:ext cx="1223684" cy="299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8" y="3297260"/>
            <a:ext cx="1223684" cy="299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41" y="2391372"/>
            <a:ext cx="1224355" cy="29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41" y="2831699"/>
            <a:ext cx="1224355" cy="299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40" y="3297260"/>
            <a:ext cx="1224355" cy="2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60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8508999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Modifications to [3]: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Multiple vehicles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Pickup time windows for requests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Multiple slots per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sets: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Requests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Vehicles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Slots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dirty="0"/>
              <a:t>Input size: Number of </a:t>
            </a:r>
            <a:r>
              <a:rPr lang="en-US" dirty="0" err="1"/>
              <a:t>Reqs</a:t>
            </a:r>
            <a:r>
              <a:rPr lang="en-US" dirty="0"/>
              <a:t> × Number of </a:t>
            </a:r>
            <a:r>
              <a:rPr lang="en-US"/>
              <a:t>vehicles × </a:t>
            </a:r>
            <a:r>
              <a:rPr lang="en-US" dirty="0"/>
              <a:t>Number of slots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9" y="1441040"/>
            <a:ext cx="1901078" cy="23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48040" y="4854985"/>
            <a:ext cx="2052074" cy="273844"/>
          </a:xfrm>
        </p:spPr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r="5065"/>
          <a:stretch/>
        </p:blipFill>
        <p:spPr>
          <a:xfrm>
            <a:off x="5261544" y="1064562"/>
            <a:ext cx="3603812" cy="822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63" y="2151996"/>
            <a:ext cx="3715376" cy="484829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>
            <a:off x="7063450" y="1887181"/>
            <a:ext cx="1" cy="26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29" y="4106258"/>
            <a:ext cx="1142442" cy="3176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2" y="2952765"/>
            <a:ext cx="1230857" cy="314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2" y="3564013"/>
            <a:ext cx="1239947" cy="3163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53" y="3571468"/>
            <a:ext cx="513190" cy="308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31" y="4648760"/>
            <a:ext cx="1164840" cy="297202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17" idx="2"/>
            <a:endCxn id="23" idx="0"/>
          </p:cNvCxnSpPr>
          <p:nvPr/>
        </p:nvCxnSpPr>
        <p:spPr>
          <a:xfrm>
            <a:off x="7063451" y="2636825"/>
            <a:ext cx="0" cy="31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4" idx="0"/>
          </p:cNvCxnSpPr>
          <p:nvPr/>
        </p:nvCxnSpPr>
        <p:spPr>
          <a:xfrm>
            <a:off x="7063451" y="3266811"/>
            <a:ext cx="4545" cy="29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2" idx="0"/>
          </p:cNvCxnSpPr>
          <p:nvPr/>
        </p:nvCxnSpPr>
        <p:spPr>
          <a:xfrm flipH="1">
            <a:off x="7063450" y="3880378"/>
            <a:ext cx="4546" cy="22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2"/>
            <a:endCxn id="26" idx="0"/>
          </p:cNvCxnSpPr>
          <p:nvPr/>
        </p:nvCxnSpPr>
        <p:spPr>
          <a:xfrm>
            <a:off x="7063450" y="4423888"/>
            <a:ext cx="1" cy="224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1"/>
            <a:endCxn id="25" idx="1"/>
          </p:cNvCxnSpPr>
          <p:nvPr/>
        </p:nvCxnSpPr>
        <p:spPr>
          <a:xfrm rot="10800000" flipH="1" flipV="1">
            <a:off x="5261543" y="1475871"/>
            <a:ext cx="245309" cy="2250051"/>
          </a:xfrm>
          <a:prstGeom prst="bentConnector3">
            <a:avLst>
              <a:gd name="adj1" fmla="val -931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3"/>
            <a:endCxn id="24" idx="1"/>
          </p:cNvCxnSpPr>
          <p:nvPr/>
        </p:nvCxnSpPr>
        <p:spPr>
          <a:xfrm flipV="1">
            <a:off x="6020043" y="3722196"/>
            <a:ext cx="427979" cy="3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6" idx="1"/>
            <a:endCxn id="23" idx="1"/>
          </p:cNvCxnSpPr>
          <p:nvPr/>
        </p:nvCxnSpPr>
        <p:spPr>
          <a:xfrm rot="10800000">
            <a:off x="6448023" y="3109789"/>
            <a:ext cx="33009" cy="1687573"/>
          </a:xfrm>
          <a:prstGeom prst="bentConnector3">
            <a:avLst>
              <a:gd name="adj1" fmla="val 40719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2" idx="3"/>
            <a:endCxn id="16" idx="3"/>
          </p:cNvCxnSpPr>
          <p:nvPr/>
        </p:nvCxnSpPr>
        <p:spPr>
          <a:xfrm flipV="1">
            <a:off x="7634671" y="1475872"/>
            <a:ext cx="1230685" cy="2789201"/>
          </a:xfrm>
          <a:prstGeom prst="bentConnector3">
            <a:avLst>
              <a:gd name="adj1" fmla="val 118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942" y="2722357"/>
            <a:ext cx="214238" cy="14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>
                <a:latin typeface="+mn-lt"/>
              </a:rPr>
              <a:t>0.3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7189" y="2712608"/>
            <a:ext cx="258539" cy="15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>
                <a:latin typeface="+mn-lt"/>
              </a:rPr>
              <a:t>1e-5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95375" y="2712608"/>
            <a:ext cx="258539" cy="14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>
                <a:latin typeface="+mn-lt"/>
              </a:rPr>
              <a:t>0.05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51887" y="2712607"/>
            <a:ext cx="258539" cy="14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>
                <a:latin typeface="+mn-lt"/>
              </a:rPr>
              <a:t>0.25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8562" y="2695699"/>
            <a:ext cx="503765" cy="15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>
                <a:latin typeface="+mn-lt"/>
              </a:rPr>
              <a:t>……...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77445" y="2692515"/>
            <a:ext cx="258539" cy="15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>
                <a:latin typeface="+mn-lt"/>
              </a:rPr>
              <a:t>3e-6</a:t>
            </a: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965061" y="2394410"/>
            <a:ext cx="0" cy="32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7" idx="0"/>
          </p:cNvCxnSpPr>
          <p:nvPr/>
        </p:nvCxnSpPr>
        <p:spPr>
          <a:xfrm>
            <a:off x="1336458" y="2394410"/>
            <a:ext cx="1" cy="318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8" idx="0"/>
          </p:cNvCxnSpPr>
          <p:nvPr/>
        </p:nvCxnSpPr>
        <p:spPr>
          <a:xfrm>
            <a:off x="1724644" y="2394410"/>
            <a:ext cx="1" cy="318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0" idx="0"/>
          </p:cNvCxnSpPr>
          <p:nvPr/>
        </p:nvCxnSpPr>
        <p:spPr>
          <a:xfrm>
            <a:off x="2081156" y="2394410"/>
            <a:ext cx="1" cy="318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4" idx="0"/>
          </p:cNvCxnSpPr>
          <p:nvPr/>
        </p:nvCxnSpPr>
        <p:spPr>
          <a:xfrm>
            <a:off x="3606714" y="2394410"/>
            <a:ext cx="1" cy="29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wro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245327" y="2687674"/>
            <a:ext cx="172673" cy="1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rrect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5" y="2711525"/>
            <a:ext cx="137447" cy="1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786653" y="2074467"/>
            <a:ext cx="2998694" cy="460303"/>
            <a:chOff x="786653" y="2074467"/>
            <a:chExt cx="2998694" cy="460303"/>
          </a:xfrm>
        </p:grpSpPr>
        <p:sp>
          <p:nvSpPr>
            <p:cNvPr id="32" name="Rectangle 31"/>
            <p:cNvSpPr/>
            <p:nvPr/>
          </p:nvSpPr>
          <p:spPr>
            <a:xfrm>
              <a:off x="786653" y="2074467"/>
              <a:ext cx="2998694" cy="46030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1"/>
            <a:srcRect l="1093" t="3616" r="223" b="21393"/>
            <a:stretch/>
          </p:blipFill>
          <p:spPr>
            <a:xfrm>
              <a:off x="800100" y="2171699"/>
              <a:ext cx="2978523" cy="259269"/>
            </a:xfrm>
            <a:prstGeom prst="rect">
              <a:avLst/>
            </a:prstGeom>
          </p:spPr>
        </p:pic>
      </p:grpSp>
      <p:pic>
        <p:nvPicPr>
          <p:cNvPr id="58" name="Picture 2" descr="Image result for wro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6615" y="2698597"/>
            <a:ext cx="172673" cy="1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  <p:bldP spid="40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6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90" y="1606925"/>
            <a:ext cx="8428222" cy="1996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Requests are generated from NYC Taxi dataset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Distances Matrix is obtained using OSRM 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training, 1000 Instances for different problem sizes are solved using LNS:</a:t>
            </a:r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</a:t>
            </a:r>
            <a:r>
              <a:rPr lang="en-US" baseline="30000" dirty="0"/>
              <a:t>10</a:t>
            </a:r>
            <a:r>
              <a:rPr lang="en-US" dirty="0"/>
              <a:t> l</a:t>
            </a:r>
            <a:r>
              <a:rPr lang="en-US" baseline="30000" dirty="0"/>
              <a:t>20</a:t>
            </a:r>
            <a:endParaRPr lang="en-US" dirty="0"/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</a:t>
            </a:r>
            <a:r>
              <a:rPr lang="en-US" baseline="30000" dirty="0"/>
              <a:t>10</a:t>
            </a:r>
            <a:r>
              <a:rPr lang="en-US" dirty="0"/>
              <a:t> l</a:t>
            </a:r>
            <a:r>
              <a:rPr lang="en-US" baseline="30000" dirty="0"/>
              <a:t>30</a:t>
            </a:r>
            <a:endParaRPr lang="en-US" dirty="0"/>
          </a:p>
          <a:p>
            <a:pPr marL="576263" lvl="1" indent="-400050">
              <a:buFont typeface="+mj-lt"/>
              <a:buAutoNum type="romanUcPeriod"/>
            </a:pPr>
            <a:r>
              <a:rPr lang="en-US" dirty="0"/>
              <a:t>m</a:t>
            </a:r>
            <a:r>
              <a:rPr lang="en-US" baseline="30000" dirty="0"/>
              <a:t>10</a:t>
            </a:r>
            <a:r>
              <a:rPr lang="en-US" dirty="0"/>
              <a:t> l</a:t>
            </a:r>
            <a:r>
              <a:rPr lang="en-US" baseline="30000" dirty="0"/>
              <a:t>40</a:t>
            </a: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testing, 10 instances of each: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Experimental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243" y="3603813"/>
            <a:ext cx="2780457" cy="736740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400050" indent="-400050" algn="just">
              <a:lnSpc>
                <a:spcPct val="114000"/>
              </a:lnSpc>
              <a:buFont typeface="+mj-lt"/>
              <a:buAutoNum type="romanUcPeriod"/>
            </a:pPr>
            <a:r>
              <a:rPr lang="en-US" sz="1400" dirty="0">
                <a:latin typeface="+mn-lt"/>
              </a:rPr>
              <a:t>m</a:t>
            </a:r>
            <a:r>
              <a:rPr lang="en-US" sz="1400" baseline="30000" dirty="0">
                <a:latin typeface="+mn-lt"/>
              </a:rPr>
              <a:t>10</a:t>
            </a:r>
            <a:r>
              <a:rPr lang="en-US" sz="1400" dirty="0">
                <a:latin typeface="+mn-lt"/>
              </a:rPr>
              <a:t> l</a:t>
            </a:r>
            <a:r>
              <a:rPr lang="en-US" sz="1400" baseline="30000" dirty="0">
                <a:latin typeface="+mn-lt"/>
              </a:rPr>
              <a:t>20 </a:t>
            </a:r>
          </a:p>
          <a:p>
            <a:pPr marL="400050" indent="-400050" algn="just">
              <a:lnSpc>
                <a:spcPct val="114000"/>
              </a:lnSpc>
              <a:buFont typeface="+mj-lt"/>
              <a:buAutoNum type="romanUcPeriod"/>
            </a:pPr>
            <a:r>
              <a:rPr lang="en-US" sz="1400" dirty="0"/>
              <a:t>m</a:t>
            </a:r>
            <a:r>
              <a:rPr lang="en-US" sz="1400" baseline="30000" dirty="0"/>
              <a:t>10</a:t>
            </a:r>
            <a:r>
              <a:rPr lang="en-US" sz="1400" dirty="0"/>
              <a:t> l</a:t>
            </a:r>
            <a:r>
              <a:rPr lang="en-US" sz="1400" baseline="30000" dirty="0"/>
              <a:t>30 </a:t>
            </a:r>
          </a:p>
          <a:p>
            <a:pPr marL="400050" indent="-400050" algn="just">
              <a:lnSpc>
                <a:spcPct val="114000"/>
              </a:lnSpc>
              <a:buFont typeface="+mj-lt"/>
              <a:buAutoNum type="romanUcPeriod"/>
            </a:pPr>
            <a:r>
              <a:rPr lang="en-US" sz="1400" dirty="0"/>
              <a:t>m</a:t>
            </a:r>
            <a:r>
              <a:rPr lang="en-US" sz="1400" baseline="30000" dirty="0"/>
              <a:t>10</a:t>
            </a:r>
            <a:r>
              <a:rPr lang="en-US" sz="1400" dirty="0"/>
              <a:t> l</a:t>
            </a:r>
            <a:r>
              <a:rPr lang="en-US" sz="1400" baseline="30000" dirty="0"/>
              <a:t>40 </a:t>
            </a:r>
          </a:p>
          <a:p>
            <a:pPr marL="400050" indent="-400050" algn="just">
              <a:lnSpc>
                <a:spcPct val="114000"/>
              </a:lnSpc>
              <a:buFont typeface="+mj-lt"/>
              <a:buAutoNum type="romanUcPeriod"/>
            </a:pPr>
            <a:r>
              <a:rPr lang="en-US" sz="1400" dirty="0"/>
              <a:t>m</a:t>
            </a:r>
            <a:r>
              <a:rPr lang="en-US" sz="1400" baseline="30000" dirty="0"/>
              <a:t>15</a:t>
            </a:r>
            <a:r>
              <a:rPr lang="en-US" sz="1400" dirty="0"/>
              <a:t> l</a:t>
            </a:r>
            <a:r>
              <a:rPr lang="en-US" sz="1400" baseline="30000" dirty="0"/>
              <a:t>60 </a:t>
            </a:r>
          </a:p>
          <a:p>
            <a:pPr marL="400050" indent="-400050" algn="just">
              <a:lnSpc>
                <a:spcPct val="114000"/>
              </a:lnSpc>
              <a:buFont typeface="+mj-lt"/>
              <a:buAutoNum type="romanUcPeriod"/>
            </a:pPr>
            <a:r>
              <a:rPr lang="en-US" sz="1400" dirty="0"/>
              <a:t>m</a:t>
            </a:r>
            <a:r>
              <a:rPr lang="en-US" sz="1400" baseline="30000" dirty="0"/>
              <a:t>20</a:t>
            </a:r>
            <a:r>
              <a:rPr lang="en-US" sz="1400" dirty="0"/>
              <a:t> l</a:t>
            </a:r>
            <a:r>
              <a:rPr lang="en-US" sz="1400" baseline="30000" dirty="0"/>
              <a:t>80 </a:t>
            </a:r>
          </a:p>
          <a:p>
            <a:pPr marL="400050" indent="-400050" algn="just">
              <a:lnSpc>
                <a:spcPct val="114000"/>
              </a:lnSpc>
              <a:buFont typeface="+mj-lt"/>
              <a:buAutoNum type="romanUcPeriod"/>
            </a:pPr>
            <a:r>
              <a:rPr lang="en-US" sz="1400" dirty="0">
                <a:latin typeface="+mn-lt"/>
              </a:rPr>
              <a:t>m</a:t>
            </a:r>
            <a:r>
              <a:rPr lang="en-US" sz="1400" baseline="30000" dirty="0">
                <a:latin typeface="+mn-lt"/>
              </a:rPr>
              <a:t>25</a:t>
            </a:r>
            <a:r>
              <a:rPr lang="en-US" sz="1400" dirty="0">
                <a:latin typeface="+mn-lt"/>
              </a:rPr>
              <a:t> l</a:t>
            </a:r>
            <a:r>
              <a:rPr lang="en-US" sz="1400" baseline="30000" dirty="0">
                <a:latin typeface="+mn-lt"/>
              </a:rPr>
              <a:t>100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6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NN model vs Heuristics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99" t="445" r="49149" b="-445"/>
          <a:stretch/>
        </p:blipFill>
        <p:spPr>
          <a:xfrm>
            <a:off x="5375174" y="1460387"/>
            <a:ext cx="3451834" cy="301998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19090" y="1606925"/>
            <a:ext cx="4810963" cy="199688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Initial solution with one iteration of:</a:t>
            </a:r>
          </a:p>
          <a:p>
            <a:pPr marL="347663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NN model</a:t>
            </a:r>
          </a:p>
          <a:p>
            <a:pPr marL="347663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Greedy: chooses the assignment of smallest incremental cost </a:t>
            </a:r>
          </a:p>
          <a:p>
            <a:pPr marL="347663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2-regret: chooses the assignment that we will regret the most if not chosen. </a:t>
            </a:r>
          </a:p>
          <a:p>
            <a:r>
              <a:rPr lang="en-US" sz="1200" dirty="0"/>
              <a:t>Compared to solutions solved by LNS with 2000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6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Insertion operator inside LNS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77" y="1352810"/>
            <a:ext cx="3594514" cy="3258425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19090" y="1606925"/>
            <a:ext cx="4810963" cy="1996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Solve the test set by LNS with using different insertion operators 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NN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Greedy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2-regret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Obtain the solution quality as follows: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Solve each problem with NN, greedy and 2-regret as insertion strategy, 5 times each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Choose the best solution for each of the 10 example (out of the 15 solution)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Take the average of five solutions for each insertion strategy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the average solution with the best solution.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Adding the NN model to ALNS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98" y="1352810"/>
            <a:ext cx="3398071" cy="3258425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19090" y="1606925"/>
            <a:ext cx="4810963" cy="1996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Three solvers: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LNS</a:t>
            </a:r>
            <a:r>
              <a:rPr lang="en-US" sz="1200" baseline="-25000" dirty="0"/>
              <a:t>NN</a:t>
            </a:r>
            <a:r>
              <a:rPr lang="en-US" sz="1200" dirty="0"/>
              <a:t>: contains only NN as insertion operator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baseline="-25000" dirty="0"/>
              <a:t> </a:t>
            </a:r>
            <a:r>
              <a:rPr lang="en-US" sz="1200" dirty="0"/>
              <a:t>ALNS</a:t>
            </a:r>
            <a:r>
              <a:rPr lang="en-US" sz="1200" baseline="-25000" dirty="0"/>
              <a:t>3</a:t>
            </a:r>
            <a:r>
              <a:rPr lang="en-US" sz="1200" dirty="0"/>
              <a:t>: contains NN, greedy, 2-regret as insertion ops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 ALNS</a:t>
            </a:r>
            <a:r>
              <a:rPr lang="en-US" sz="1200" baseline="-25000" dirty="0"/>
              <a:t>2</a:t>
            </a:r>
            <a:r>
              <a:rPr lang="en-US" sz="1200" dirty="0"/>
              <a:t>: </a:t>
            </a:r>
            <a:r>
              <a:rPr lang="en-US" sz="1200" baseline="-25000" dirty="0"/>
              <a:t> </a:t>
            </a:r>
            <a:r>
              <a:rPr lang="en-US" sz="1200" dirty="0"/>
              <a:t>contains greedy, 2-regret as insertion ops</a:t>
            </a:r>
          </a:p>
          <a:p>
            <a:endParaRPr lang="en-US" sz="1200" dirty="0"/>
          </a:p>
          <a:p>
            <a:pPr lvl="1" indent="0">
              <a:buNone/>
            </a:pPr>
            <a:endParaRPr lang="en-US" sz="1200" dirty="0"/>
          </a:p>
          <a:p>
            <a:pPr lvl="1" indent="0">
              <a:buNone/>
            </a:pPr>
            <a:endParaRPr lang="en-US" sz="1200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3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Modifications to [3]:</a:t>
            </a:r>
          </a:p>
          <a:p>
            <a:pPr lvl="2"/>
            <a:r>
              <a:rPr lang="en-US" sz="1200" dirty="0"/>
              <a:t>Add more vehicles</a:t>
            </a:r>
          </a:p>
          <a:p>
            <a:pPr lvl="2"/>
            <a:r>
              <a:rPr lang="en-US" sz="1200" dirty="0"/>
              <a:t>Introduce time constraint per request</a:t>
            </a:r>
          </a:p>
          <a:p>
            <a:pPr lvl="2"/>
            <a:r>
              <a:rPr lang="en-US" sz="1200" dirty="0"/>
              <a:t>Add multiple slots per vehicle</a:t>
            </a:r>
          </a:p>
          <a:p>
            <a:pPr lvl="2"/>
            <a:r>
              <a:rPr lang="en-US" sz="1200" dirty="0"/>
              <a:t> four dynamic feature, no static ones</a:t>
            </a:r>
          </a:p>
          <a:p>
            <a:pPr lvl="2"/>
            <a:r>
              <a:rPr lang="en-US" sz="1200" dirty="0"/>
              <a:t>Supervised learning with modified loss function</a:t>
            </a:r>
          </a:p>
          <a:p>
            <a:pPr marL="465750" lvl="1" indent="-285750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Comparisons:</a:t>
            </a:r>
          </a:p>
          <a:p>
            <a:pPr lvl="2"/>
            <a:r>
              <a:rPr lang="en-US" sz="1200" dirty="0"/>
              <a:t>One iteration versus other heuristics</a:t>
            </a:r>
          </a:p>
          <a:p>
            <a:pPr lvl="2"/>
            <a:r>
              <a:rPr lang="en-US" sz="1200" dirty="0"/>
              <a:t>Insertion method to LNS</a:t>
            </a:r>
          </a:p>
          <a:p>
            <a:pPr lvl="2"/>
            <a:r>
              <a:rPr lang="en-US" sz="1200" dirty="0"/>
              <a:t>Insertion </a:t>
            </a:r>
            <a:r>
              <a:rPr lang="en-US" sz="1200" dirty="0" err="1"/>
              <a:t>methd</a:t>
            </a:r>
            <a:r>
              <a:rPr lang="en-US" sz="1200" dirty="0"/>
              <a:t> to ALNS</a:t>
            </a:r>
          </a:p>
          <a:p>
            <a:pPr marL="176213" lvl="2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75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Try other decoding strategies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Adapt the model to other routing problems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Add the model to a real-time dynamic environment</a:t>
            </a:r>
          </a:p>
          <a:p>
            <a:pPr marL="176213" lvl="2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95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Sutskever</a:t>
            </a:r>
            <a:r>
              <a:rPr lang="en-US" dirty="0"/>
              <a:t>, I., </a:t>
            </a:r>
            <a:r>
              <a:rPr lang="en-US" dirty="0" err="1"/>
              <a:t>Vinyals</a:t>
            </a:r>
            <a:r>
              <a:rPr lang="en-US" dirty="0"/>
              <a:t>, O., &amp; Le, Q. V. (2014). Sequence to Sequence Learning with Neural Networks. </a:t>
            </a:r>
            <a:r>
              <a:rPr lang="en-US" i="1" dirty="0"/>
              <a:t>ArXiv:1409.3215 [Cs]</a:t>
            </a:r>
            <a:r>
              <a:rPr lang="en-US" dirty="0"/>
              <a:t>. Retrieved from </a:t>
            </a:r>
            <a:r>
              <a:rPr lang="en-US" dirty="0">
                <a:hlinkClick r:id="rId2"/>
              </a:rPr>
              <a:t>http://arxiv.org/abs/1409.3215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 err="1"/>
              <a:t>Vinyals</a:t>
            </a:r>
            <a:r>
              <a:rPr lang="en-US" dirty="0"/>
              <a:t>, O., Fortunato, M., &amp; </a:t>
            </a:r>
            <a:r>
              <a:rPr lang="en-US" dirty="0" err="1"/>
              <a:t>Jaitly</a:t>
            </a:r>
            <a:r>
              <a:rPr lang="en-US" dirty="0"/>
              <a:t>, N. (2015).  Pointer Networks. </a:t>
            </a:r>
            <a:r>
              <a:rPr lang="en-US" i="1" dirty="0"/>
              <a:t>ArXiv:1506.03134 [Cs, Stat]</a:t>
            </a:r>
            <a:r>
              <a:rPr lang="en-US" dirty="0"/>
              <a:t>. Retrieved from </a:t>
            </a:r>
            <a:r>
              <a:rPr lang="en-US" dirty="0">
                <a:hlinkClick r:id="rId3"/>
              </a:rPr>
              <a:t>http://arxiv.org/abs/1506.03134</a:t>
            </a:r>
            <a:endParaRPr lang="en-US" dirty="0"/>
          </a:p>
          <a:p>
            <a:r>
              <a:rPr lang="en-US" dirty="0"/>
              <a:t>[3] </a:t>
            </a:r>
            <a:r>
              <a:rPr lang="en-US" dirty="0" err="1"/>
              <a:t>Nazari</a:t>
            </a:r>
            <a:r>
              <a:rPr lang="en-US" dirty="0"/>
              <a:t>, </a:t>
            </a:r>
            <a:r>
              <a:rPr lang="en-US" dirty="0" err="1"/>
              <a:t>Mohammadreza</a:t>
            </a:r>
            <a:r>
              <a:rPr lang="en-US" dirty="0"/>
              <a:t>, et al. "Reinforcement Learning for Solving the Vehicle Routing Problem." Advances in Neural Information Processing Systems. 2018.</a:t>
            </a:r>
          </a:p>
          <a:p>
            <a:r>
              <a:rPr lang="en-US" dirty="0"/>
              <a:t>[4] https:// www1.nyc.gov/site/tlc/about/tlc-trip-record-data.page.</a:t>
            </a:r>
          </a:p>
          <a:p>
            <a:r>
              <a:rPr lang="en-US" dirty="0"/>
              <a:t>[5] http://project-osrm.org/.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618" y="2390665"/>
            <a:ext cx="8508999" cy="380810"/>
          </a:xfrm>
        </p:spPr>
        <p:txBody>
          <a:bodyPr/>
          <a:lstStyle/>
          <a:p>
            <a:pPr algn="ctr"/>
            <a:r>
              <a:rPr lang="en-US" dirty="0"/>
              <a:t>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75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618" y="2390665"/>
            <a:ext cx="8508999" cy="380810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98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Features:</a:t>
            </a:r>
          </a:p>
          <a:p>
            <a:pPr marL="576263" lvl="2" indent="-400050">
              <a:buFont typeface="+mj-lt"/>
              <a:buAutoNum type="romanUcPeriod"/>
            </a:pPr>
            <a:r>
              <a:rPr lang="en-US" dirty="0"/>
              <a:t>Cost of insertion</a:t>
            </a:r>
          </a:p>
          <a:p>
            <a:pPr marL="576263" lvl="2" indent="-400050">
              <a:buFont typeface="+mj-lt"/>
              <a:buAutoNum type="romanUcPeriod"/>
            </a:pPr>
            <a:r>
              <a:rPr lang="en-US" dirty="0"/>
              <a:t>Number of outgoing edges</a:t>
            </a:r>
          </a:p>
          <a:p>
            <a:pPr marL="576263" lvl="2" indent="-400050">
              <a:buFont typeface="+mj-lt"/>
              <a:buAutoNum type="romanUcPeriod"/>
            </a:pPr>
            <a:r>
              <a:rPr lang="en-US" dirty="0"/>
              <a:t>Number of available cars</a:t>
            </a:r>
          </a:p>
          <a:p>
            <a:pPr marL="576263" lvl="2" indent="-400050">
              <a:buFont typeface="+mj-lt"/>
              <a:buAutoNum type="romanUcPeriod"/>
            </a:pPr>
            <a:r>
              <a:rPr lang="en-US" dirty="0"/>
              <a:t>Regret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Loss function: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60413" lvl="2" indent="-400050">
              <a:buFont typeface="+mj-lt"/>
              <a:buAutoNum type="romanUcPeriod"/>
            </a:pPr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3763336"/>
            <a:ext cx="6938682" cy="4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Different trained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47" y="1479079"/>
            <a:ext cx="4504736" cy="3249637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3540216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Model</a:t>
            </a:r>
            <a:r>
              <a:rPr lang="en-US" sz="1200" baseline="-25000" dirty="0"/>
              <a:t>1</a:t>
            </a:r>
            <a:r>
              <a:rPr lang="en-US" sz="1200" dirty="0"/>
              <a:t>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All problem instances at once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4 features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Slot length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Model</a:t>
            </a:r>
            <a:r>
              <a:rPr lang="en-US" sz="1200" baseline="-25000" dirty="0"/>
              <a:t>2</a:t>
            </a:r>
            <a:r>
              <a:rPr lang="en-US" sz="1200" dirty="0"/>
              <a:t>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Trained on every problem size individually.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4 features.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Slot length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Model</a:t>
            </a:r>
            <a:r>
              <a:rPr lang="en-US" sz="1200" baseline="-25000" dirty="0"/>
              <a:t>3: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All problem instances at once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4 features 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Slot length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Model</a:t>
            </a:r>
            <a:r>
              <a:rPr lang="en-US" sz="1200" baseline="-25000" dirty="0"/>
              <a:t>4</a:t>
            </a:r>
            <a:r>
              <a:rPr lang="en-US" sz="1200" dirty="0"/>
              <a:t>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3 features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Slot length 6</a:t>
            </a:r>
          </a:p>
          <a:p>
            <a:pPr lvl="1" indent="0">
              <a:buNone/>
            </a:pPr>
            <a:endParaRPr lang="en-US" dirty="0"/>
          </a:p>
          <a:p>
            <a:pPr marL="760413" lvl="2" indent="-400050">
              <a:buFont typeface="+mj-lt"/>
              <a:buAutoNum type="romanUcPeriod"/>
            </a:pPr>
            <a:endParaRPr lang="en-US" dirty="0"/>
          </a:p>
          <a:p>
            <a:pPr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Comparison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94" y="1352810"/>
            <a:ext cx="3364879" cy="3258425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19090" y="1606925"/>
            <a:ext cx="4810963" cy="1996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All solvers: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LNS</a:t>
            </a:r>
            <a:r>
              <a:rPr lang="en-US" sz="1200" baseline="-25000" dirty="0"/>
              <a:t>NN</a:t>
            </a:r>
            <a:r>
              <a:rPr lang="en-US" sz="1200" dirty="0"/>
              <a:t>: contains only NN as an insertion operator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LNS</a:t>
            </a:r>
            <a:r>
              <a:rPr lang="en-US" sz="1200" baseline="-25000" dirty="0" err="1"/>
              <a:t>greedy</a:t>
            </a:r>
            <a:r>
              <a:rPr lang="en-US" sz="1200" dirty="0"/>
              <a:t>: contains only the greedy heuristic as an insertion operator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LNS</a:t>
            </a:r>
            <a:r>
              <a:rPr lang="en-US" sz="1200" baseline="-25000" dirty="0" err="1"/>
              <a:t>regret</a:t>
            </a:r>
            <a:r>
              <a:rPr lang="en-US" sz="1200" dirty="0"/>
              <a:t>: contains only the 2-regret heuristic as an insertion operator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ALNS</a:t>
            </a:r>
            <a:r>
              <a:rPr lang="en-US" sz="1200" baseline="-25000" dirty="0"/>
              <a:t>3</a:t>
            </a:r>
            <a:r>
              <a:rPr lang="en-US" sz="1200" dirty="0"/>
              <a:t>: contains NN, greedy, 2-regret as insertion ops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ALNS</a:t>
            </a:r>
            <a:r>
              <a:rPr lang="en-US" sz="1200" baseline="-25000" dirty="0"/>
              <a:t>2</a:t>
            </a:r>
            <a:r>
              <a:rPr lang="en-US" sz="1200" dirty="0"/>
              <a:t>: </a:t>
            </a:r>
            <a:r>
              <a:rPr lang="en-US" sz="1200" baseline="-25000" dirty="0"/>
              <a:t> </a:t>
            </a:r>
            <a:r>
              <a:rPr lang="en-US" sz="1200" dirty="0"/>
              <a:t>contains greedy, 2-regret as insertion ops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pPr lvl="1" indent="0">
              <a:buNone/>
            </a:pPr>
            <a:endParaRPr lang="en-US" sz="1200" dirty="0"/>
          </a:p>
          <a:p>
            <a:pPr lvl="1" indent="0">
              <a:buNone/>
            </a:pPr>
            <a:endParaRPr lang="en-US" sz="1200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4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48040" y="4854985"/>
            <a:ext cx="2052074" cy="273844"/>
          </a:xfrm>
        </p:spPr>
        <p:txBody>
          <a:bodyPr/>
          <a:lstStyle/>
          <a:p>
            <a:fld id="{CE58CB1E-F828-4F11-99E0-327109AF9DA4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Karim Akhnoukh (TUM)| </a:t>
            </a:r>
            <a:r>
              <a:rPr lang="de-DE" dirty="0" err="1"/>
              <a:t>M.Sc</a:t>
            </a:r>
            <a:r>
              <a:rPr lang="de-DE" dirty="0"/>
              <a:t>. Thesis | NN </a:t>
            </a:r>
            <a:r>
              <a:rPr lang="de-DE" dirty="0" err="1"/>
              <a:t>for</a:t>
            </a:r>
            <a:r>
              <a:rPr lang="de-DE" dirty="0"/>
              <a:t> Car-Passenger </a:t>
            </a:r>
            <a:r>
              <a:rPr lang="de-DE" dirty="0" err="1"/>
              <a:t>matching</a:t>
            </a:r>
            <a:r>
              <a:rPr lang="de-DE" dirty="0"/>
              <a:t> in RH </a:t>
            </a:r>
            <a:r>
              <a:rPr lang="de-DE" dirty="0" err="1"/>
              <a:t>services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r="5065"/>
          <a:stretch/>
        </p:blipFill>
        <p:spPr>
          <a:xfrm>
            <a:off x="5261544" y="1064562"/>
            <a:ext cx="3603812" cy="822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63" y="2151996"/>
            <a:ext cx="3715376" cy="484829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>
            <a:off x="7063450" y="1887181"/>
            <a:ext cx="1" cy="26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29" y="4106258"/>
            <a:ext cx="1142442" cy="3176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2" y="2952765"/>
            <a:ext cx="1230857" cy="314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2" y="3564013"/>
            <a:ext cx="1239947" cy="3163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53" y="3571468"/>
            <a:ext cx="513190" cy="308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31" y="4648760"/>
            <a:ext cx="1164840" cy="297202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17" idx="2"/>
            <a:endCxn id="23" idx="0"/>
          </p:cNvCxnSpPr>
          <p:nvPr/>
        </p:nvCxnSpPr>
        <p:spPr>
          <a:xfrm>
            <a:off x="7063451" y="2636825"/>
            <a:ext cx="0" cy="31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4" idx="0"/>
          </p:cNvCxnSpPr>
          <p:nvPr/>
        </p:nvCxnSpPr>
        <p:spPr>
          <a:xfrm>
            <a:off x="7063451" y="3266811"/>
            <a:ext cx="4545" cy="29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2" idx="0"/>
          </p:cNvCxnSpPr>
          <p:nvPr/>
        </p:nvCxnSpPr>
        <p:spPr>
          <a:xfrm flipH="1">
            <a:off x="7063450" y="3880378"/>
            <a:ext cx="4546" cy="22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2"/>
            <a:endCxn id="26" idx="0"/>
          </p:cNvCxnSpPr>
          <p:nvPr/>
        </p:nvCxnSpPr>
        <p:spPr>
          <a:xfrm>
            <a:off x="7063450" y="4423888"/>
            <a:ext cx="1" cy="224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1"/>
            <a:endCxn id="25" idx="1"/>
          </p:cNvCxnSpPr>
          <p:nvPr/>
        </p:nvCxnSpPr>
        <p:spPr>
          <a:xfrm rot="10800000" flipH="1" flipV="1">
            <a:off x="5261543" y="1475871"/>
            <a:ext cx="245309" cy="2250051"/>
          </a:xfrm>
          <a:prstGeom prst="bentConnector3">
            <a:avLst>
              <a:gd name="adj1" fmla="val -931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3"/>
            <a:endCxn id="24" idx="1"/>
          </p:cNvCxnSpPr>
          <p:nvPr/>
        </p:nvCxnSpPr>
        <p:spPr>
          <a:xfrm flipV="1">
            <a:off x="6020043" y="3722196"/>
            <a:ext cx="427979" cy="3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6" idx="1"/>
            <a:endCxn id="23" idx="1"/>
          </p:cNvCxnSpPr>
          <p:nvPr/>
        </p:nvCxnSpPr>
        <p:spPr>
          <a:xfrm rot="10800000">
            <a:off x="6448023" y="3109789"/>
            <a:ext cx="33009" cy="1687573"/>
          </a:xfrm>
          <a:prstGeom prst="bentConnector3">
            <a:avLst>
              <a:gd name="adj1" fmla="val 40719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2" idx="3"/>
            <a:endCxn id="16" idx="3"/>
          </p:cNvCxnSpPr>
          <p:nvPr/>
        </p:nvCxnSpPr>
        <p:spPr>
          <a:xfrm flipV="1">
            <a:off x="7634671" y="1475872"/>
            <a:ext cx="1230685" cy="2789201"/>
          </a:xfrm>
          <a:prstGeom prst="bentConnector3">
            <a:avLst>
              <a:gd name="adj1" fmla="val 118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319091" y="1600200"/>
            <a:ext cx="4277102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Embedding: maps input to higher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Attention layer: produces </a:t>
            </a:r>
            <a:r>
              <a:rPr lang="en-US" dirty="0" err="1"/>
              <a:t>softmax</a:t>
            </a:r>
            <a:r>
              <a:rPr lang="en-US" dirty="0"/>
              <a:t> probability over the inputs.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Mask: eliminates the invalid assignments.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Greedy decoder: chooses the input with highest probability to be the next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RNN decoder: stores the output assignments. 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4235313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Traveling Salesman Problem (TSP)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Shortest path to traverse all locations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NP hard</a:t>
            </a:r>
          </a:p>
        </p:txBody>
      </p:sp>
      <p:pic>
        <p:nvPicPr>
          <p:cNvPr id="1050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17" y="1511970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66" y="1742852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90" y="2112568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17" y="3115858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66" y="2601935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06" y="2767641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32" y="3622090"/>
            <a:ext cx="331413" cy="3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50" y="1699573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Image result for lo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82" y="3723118"/>
            <a:ext cx="331413" cy="3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6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4235313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Traveling Salesman Problem (TSP)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Routing Problem (VRP)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One start and end depot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Time constraint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Capacity constraint</a:t>
            </a:r>
          </a:p>
        </p:txBody>
      </p:sp>
      <p:pic>
        <p:nvPicPr>
          <p:cNvPr id="1050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65" y="1352810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1" y="2442775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65" y="3765020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10" y="2442775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vehi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6609" y="2310711"/>
            <a:ext cx="1243297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19090" y="1600200"/>
            <a:ext cx="4235313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Traveling Salesman Problem (TSP)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Routing Problem (VRP)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Car-Passenger matching in Ride Hailing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Many cars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Different depots locations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Time constraints</a:t>
            </a:r>
          </a:p>
        </p:txBody>
      </p:sp>
      <p:pic>
        <p:nvPicPr>
          <p:cNvPr id="1050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57" y="1450346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53" y="2253105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95" y="3932786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2" y="2540311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vehi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4402" y="2393579"/>
            <a:ext cx="1056844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vehi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0789" y="1231993"/>
            <a:ext cx="1243297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vehic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30" y="3435395"/>
            <a:ext cx="1102178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02" y="3667084"/>
            <a:ext cx="709155" cy="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3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97" y="1932274"/>
            <a:ext cx="1385318" cy="13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y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35" y="3770569"/>
            <a:ext cx="1075846" cy="7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didi logo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97" y="3921417"/>
            <a:ext cx="1617790" cy="5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areem logo 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28" y="2096874"/>
            <a:ext cx="1514573" cy="12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drive now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23" y="2335484"/>
            <a:ext cx="1553071" cy="15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59561" y="1806785"/>
            <a:ext cx="3774656" cy="1636295"/>
            <a:chOff x="3759028" y="0"/>
            <a:chExt cx="3774656" cy="1636295"/>
          </a:xfrm>
        </p:grpSpPr>
        <p:sp>
          <p:nvSpPr>
            <p:cNvPr id="6" name="Rectangle 5"/>
            <p:cNvSpPr/>
            <p:nvPr/>
          </p:nvSpPr>
          <p:spPr>
            <a:xfrm>
              <a:off x="3759028" y="0"/>
              <a:ext cx="3774656" cy="16362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  <p:pic>
          <p:nvPicPr>
            <p:cNvPr id="20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283" y="131981"/>
              <a:ext cx="1385318" cy="138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Image result for careem logo transpar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14" y="296581"/>
              <a:ext cx="1514573" cy="122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71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009" y="961465"/>
            <a:ext cx="8508999" cy="309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Publication: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A. Sayed, K. Akhnoukh and K. </a:t>
            </a:r>
            <a:r>
              <a:rPr lang="en-US" dirty="0" err="1"/>
              <a:t>Bogenberger</a:t>
            </a:r>
            <a:r>
              <a:rPr lang="en-US" dirty="0"/>
              <a:t> (2019) "Neural Network based Large Neighborhood Search Algorithm for Ride Hailing Services“. EPIA conference on Artificial Intelligence.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Patents: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Recurrent Neural Network based vehicle assignment for On Demand Mobility Services 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Recurrent Neural Network based insertion for Adaptive Large Neighborhood Search algorithm for On Demand Mobility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Karim Akhnoukh (TUM)| M.Sc. Thesis | NN for Car-Passenger matching in RH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4348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 (1)</Template>
  <TotalTime>0</TotalTime>
  <Words>1642</Words>
  <Application>Microsoft Macintosh PowerPoint</Application>
  <PresentationFormat>On-screen Show (16:9)</PresentationFormat>
  <Paragraphs>327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A Neural Network for Car-Passenger matching in Ride Hailing Services. </vt:lpstr>
      <vt:lpstr>Outline</vt:lpstr>
      <vt:lpstr>Outline</vt:lpstr>
      <vt:lpstr>Introduction</vt:lpstr>
      <vt:lpstr>Introduction</vt:lpstr>
      <vt:lpstr>Introduction</vt:lpstr>
      <vt:lpstr>Motivation</vt:lpstr>
      <vt:lpstr>PowerPoint Presentation</vt:lpstr>
      <vt:lpstr>Outline</vt:lpstr>
      <vt:lpstr>Sequence to Sequence Network [1]</vt:lpstr>
      <vt:lpstr>Pointer Network [2]</vt:lpstr>
      <vt:lpstr>Reinforcement learning for VRP [3]</vt:lpstr>
      <vt:lpstr>Outline</vt:lpstr>
      <vt:lpstr>Problem Formulation</vt:lpstr>
      <vt:lpstr>Large Neighborhood Search (LNS)</vt:lpstr>
      <vt:lpstr>Neural Network Architecture</vt:lpstr>
      <vt:lpstr>Neural Network Architecture</vt:lpstr>
      <vt:lpstr>Neural Network Architecture</vt:lpstr>
      <vt:lpstr>Outline</vt:lpstr>
      <vt:lpstr>Experimental Details</vt:lpstr>
      <vt:lpstr>NN model vs Heuristics</vt:lpstr>
      <vt:lpstr>Insertion operator inside LNS</vt:lpstr>
      <vt:lpstr>Adding the NN model to ALNS</vt:lpstr>
      <vt:lpstr>Outline</vt:lpstr>
      <vt:lpstr>Summary</vt:lpstr>
      <vt:lpstr>Future work</vt:lpstr>
      <vt:lpstr>References</vt:lpstr>
      <vt:lpstr>Questions!</vt:lpstr>
      <vt:lpstr>Backup slides</vt:lpstr>
      <vt:lpstr>Neural Network Architecture</vt:lpstr>
      <vt:lpstr>Different trained models</vt:lpstr>
      <vt:lpstr>Comparison summary</vt:lpstr>
      <vt:lpstr>Neural Network Architecture</vt:lpstr>
    </vt:vector>
  </TitlesOfParts>
  <Company>BMW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Neural Network for Car-Passenger matching in Ride Hailing Services.</dc:title>
  <dc:creator>Akhnoukh Karim, EE-54</dc:creator>
  <cp:lastModifiedBy>Microsoft Office User</cp:lastModifiedBy>
  <cp:revision>56</cp:revision>
  <cp:lastPrinted>2015-07-30T14:04:45Z</cp:lastPrinted>
  <dcterms:created xsi:type="dcterms:W3CDTF">2019-06-03T10:12:30Z</dcterms:created>
  <dcterms:modified xsi:type="dcterms:W3CDTF">2019-07-08T08:48:45Z</dcterms:modified>
</cp:coreProperties>
</file>