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</p:sldIdLst>
  <p:sldSz cy="6858000" cx="9144000"/>
  <p:notesSz cx="6858000" cy="9144000"/>
  <p:embeddedFontLst>
    <p:embeddedFont>
      <p:font typeface="Oswald"/>
      <p:regular r:id="rId40"/>
      <p:bold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30AE94B0-5B86-4DAE-8308-01A2400A4570}">
  <a:tblStyle styleId="{30AE94B0-5B86-4DAE-8308-01A2400A457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swald-regular.fntdata"/><Relationship Id="rId20" Type="http://schemas.openxmlformats.org/officeDocument/2006/relationships/slide" Target="slides/slide14.xml"/><Relationship Id="rId41" Type="http://schemas.openxmlformats.org/officeDocument/2006/relationships/font" Target="fonts/Oswald-bold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" name="Google Shape;62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5b6ec69776_0_30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8" name="Google Shape;138;g5b6ec69776_0_30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5b6ec69776_0_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6" name="Google Shape;146;g5b6ec69776_0_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5b6ec69776_0_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4" name="Google Shape;154;g5b6ec69776_0_5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5b6ec69776_0_6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2" name="Google Shape;162;g5b6ec69776_0_6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5b6ec69776_0_6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0" name="Google Shape;170;g5b6ec69776_0_6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b6ec69776_0_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8" name="Google Shape;178;g5b6ec69776_0_7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5b6ec69776_0_3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g5b6ec69776_0_3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b6ec69776_0_8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4" name="Google Shape;194;g5b6ec69776_0_8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5b6ec69776_0_1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3" name="Google Shape;203;g5b6ec69776_0_1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5b6ec69776_0_1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1" name="Google Shape;211;g5b6ec69776_0_1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b6ec69776_0_28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0" name="Google Shape;70;g5b6ec69776_0_28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5b6ec69776_0_1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2" name="Google Shape;222;g5b6ec69776_0_1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5b6ec69776_0_1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1" name="Google Shape;231;g5b6ec69776_0_15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5b6ec69776_0_1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9" name="Google Shape;239;g5b6ec69776_0_16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5b6ec69776_0_17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1" name="Google Shape;251;g5b6ec69776_0_17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5b6ec69776_0_18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1" name="Google Shape;261;g5b6ec69776_0_18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5b6ec69776_0_20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3" name="Google Shape;273;g5b6ec69776_0_20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5b6ec69776_0_3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1" name="Google Shape;281;g5b6ec69776_0_3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5b6ec69776_0_2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9" name="Google Shape;289;g5b6ec69776_0_2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5b6ec69776_0_3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7" name="Google Shape;297;g5b6ec69776_0_3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5b6ec69776_0_2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5" name="Google Shape;305;g5b6ec69776_0_2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5b6ec69776_0_29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9" name="Google Shape;79;g5b6ec69776_0_29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5b6ec69776_0_3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3" name="Google Shape;313;g5b6ec69776_0_3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5b6ec69776_0_2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1" name="Google Shape;321;g5b6ec69776_0_2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5b6ec69776_0_2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9" name="Google Shape;329;g5b6ec69776_0_24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5b6ec69776_0_3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7" name="Google Shape;337;g5b6ec69776_0_35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5b4be5a287_0_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7" name="Google Shape;87;g5b4be5a287_0_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5b6ec69776_0_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" name="Google Shape;95;g5b6ec69776_0_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5b6ec69776_0_30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" name="Google Shape;104;g5b6ec69776_0_30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5b6ec69776_0_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2" name="Google Shape;112;g5b6ec69776_0_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5b6ec69776_0_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1" name="Google Shape;121;g5b6ec69776_0_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5b6ec69776_0_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9" name="Google Shape;129;g5b6ec69776_0_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type="title"/>
          </p:nvPr>
        </p:nvSpPr>
        <p:spPr>
          <a:xfrm>
            <a:off x="250825" y="0"/>
            <a:ext cx="6408737" cy="908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6553200" y="6172200"/>
            <a:ext cx="2133600" cy="3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/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/>
            </a:lvl1pPr>
            <a:lvl2pPr indent="-228600" lvl="1" marL="914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/>
            </a:lvl3pPr>
            <a:lvl4pPr indent="-228600" lvl="3" marL="1828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/>
            </a:lvl4pPr>
            <a:lvl5pPr indent="-228600" lvl="4" marL="22860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6553200" y="6172200"/>
            <a:ext cx="2133600" cy="3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2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lv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6553200" y="6172200"/>
            <a:ext cx="2133600" cy="3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250825" y="0"/>
            <a:ext cx="6408737" cy="908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" type="body"/>
          </p:nvPr>
        </p:nvSpPr>
        <p:spPr>
          <a:xfrm>
            <a:off x="446087" y="1268412"/>
            <a:ext cx="8229600" cy="55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34290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6553200" y="6172200"/>
            <a:ext cx="2133600" cy="3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6553200" y="6172200"/>
            <a:ext cx="2133600" cy="3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 rot="5400000">
            <a:off x="4194969" y="2375694"/>
            <a:ext cx="6856413" cy="21050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 rot="5400000">
            <a:off x="-93662" y="344488"/>
            <a:ext cx="6856413" cy="6167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34290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6553200" y="6172200"/>
            <a:ext cx="2133600" cy="3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250825" y="0"/>
            <a:ext cx="6408737" cy="908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body"/>
          </p:nvPr>
        </p:nvSpPr>
        <p:spPr>
          <a:xfrm rot="5400000">
            <a:off x="1766887" y="-52388"/>
            <a:ext cx="55880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34290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6553200" y="6172200"/>
            <a:ext cx="2133600" cy="3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7"/>
          <p:cNvSpPr/>
          <p:nvPr>
            <p:ph idx="2" type="pic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lvl="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6553200" y="6172200"/>
            <a:ext cx="2133600" cy="3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" type="body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3180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8" name="Google Shape;38;p8"/>
          <p:cNvSpPr txBox="1"/>
          <p:nvPr>
            <p:ph idx="2" type="body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9" name="Google Shape;39;p8"/>
          <p:cNvSpPr txBox="1"/>
          <p:nvPr>
            <p:ph idx="12" type="sldNum"/>
          </p:nvPr>
        </p:nvSpPr>
        <p:spPr>
          <a:xfrm>
            <a:off x="6553200" y="6172200"/>
            <a:ext cx="2133600" cy="3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/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" type="body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/>
          <a:lstStyle>
            <a:lvl1pPr indent="-22860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34290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3" type="body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/>
          <a:lstStyle>
            <a:lvl1pPr indent="-22860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9"/>
          <p:cNvSpPr txBox="1"/>
          <p:nvPr>
            <p:ph idx="4" type="body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34290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9"/>
          <p:cNvSpPr txBox="1"/>
          <p:nvPr>
            <p:ph idx="12" type="sldNum"/>
          </p:nvPr>
        </p:nvSpPr>
        <p:spPr>
          <a:xfrm>
            <a:off x="6553200" y="6172200"/>
            <a:ext cx="2133600" cy="3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/>
          <p:nvPr>
            <p:ph type="title"/>
          </p:nvPr>
        </p:nvSpPr>
        <p:spPr>
          <a:xfrm>
            <a:off x="250825" y="0"/>
            <a:ext cx="6408737" cy="908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446088" y="1268413"/>
            <a:ext cx="4038600" cy="55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34290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10"/>
          <p:cNvSpPr txBox="1"/>
          <p:nvPr>
            <p:ph idx="2" type="body"/>
          </p:nvPr>
        </p:nvSpPr>
        <p:spPr>
          <a:xfrm>
            <a:off x="4637088" y="1268413"/>
            <a:ext cx="4038600" cy="55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34290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6553200" y="6172200"/>
            <a:ext cx="2133600" cy="3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" type="body"/>
          </p:nvPr>
        </p:nvSpPr>
        <p:spPr>
          <a:xfrm>
            <a:off x="446087" y="1268412"/>
            <a:ext cx="8229600" cy="55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31800" lvl="0" marL="4572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/>
        </p:nvSpPr>
        <p:spPr>
          <a:xfrm>
            <a:off x="8388350" y="6586537"/>
            <a:ext cx="755650" cy="263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‹Nr.›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1"/>
          <p:cNvSpPr txBox="1"/>
          <p:nvPr/>
        </p:nvSpPr>
        <p:spPr>
          <a:xfrm>
            <a:off x="0" y="0"/>
            <a:ext cx="9144000" cy="898525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1.png" id="9" name="Google Shape;9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6781800" y="260350"/>
            <a:ext cx="1795462" cy="57626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/>
          <p:nvPr>
            <p:ph type="title"/>
          </p:nvPr>
        </p:nvSpPr>
        <p:spPr>
          <a:xfrm>
            <a:off x="250825" y="0"/>
            <a:ext cx="6408737" cy="908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6553200" y="6172200"/>
            <a:ext cx="2133600" cy="3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  <p:sp>
        <p:nvSpPr>
          <p:cNvPr id="12" name="Google Shape;12;p1"/>
          <p:cNvSpPr txBox="1"/>
          <p:nvPr/>
        </p:nvSpPr>
        <p:spPr>
          <a:xfrm>
            <a:off x="0" y="6540488"/>
            <a:ext cx="3306000" cy="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13.06.2019 | Sharada Sowmya | IOP Seminar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5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8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4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Relationship Id="rId4" Type="http://schemas.openxmlformats.org/officeDocument/2006/relationships/image" Target="../media/image14.gif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Relationship Id="rId4" Type="http://schemas.openxmlformats.org/officeDocument/2006/relationships/image" Target="../media/image13.gif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3.gif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Relationship Id="rId4" Type="http://schemas.openxmlformats.org/officeDocument/2006/relationships/image" Target="../media/image15.gif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png"/></Relationships>
</file>

<file path=ppt/slides/_rels/slide32.xml.rels><?xml version="1.0" encoding="UTF-8" standalone="yes"?><Relationships xmlns="http://schemas.openxmlformats.org/package/2006/relationships"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www.ncbi.nlm.nih.gov/pubmed/29907559" TargetMode="External"/><Relationship Id="rId4" Type="http://schemas.openxmlformats.org/officeDocument/2006/relationships/hyperlink" Target="https://pokemongo.gamepress.gg/q-a/has-anyone-lost-weight-playing-game" TargetMode="External"/><Relationship Id="rId9" Type="http://schemas.openxmlformats.org/officeDocument/2006/relationships/hyperlink" Target="http://theconversation.com/what-went-wrong-with-pokemon-go-three-lessons-from-its-plummeting-player-numbers-67135" TargetMode="External"/><Relationship Id="rId5" Type="http://schemas.openxmlformats.org/officeDocument/2006/relationships/hyperlink" Target="https://eu.usatoday.com/story/news/nation-now/2016/07/20/driver-slams-into-baltimore-cop-car-while-playing-pokemon-go-accident/87333892/" TargetMode="External"/><Relationship Id="rId6" Type="http://schemas.openxmlformats.org/officeDocument/2006/relationships/hyperlink" Target="http://fortune.com/2016/08/15/pokemon-go-neighborhood-nightmare/" TargetMode="External"/><Relationship Id="rId7" Type="http://schemas.openxmlformats.org/officeDocument/2006/relationships/hyperlink" Target="https://www.nationalgeographic.com/travel/features/pokemon-go-fans-travel-here/" TargetMode="External"/><Relationship Id="rId8" Type="http://schemas.openxmlformats.org/officeDocument/2006/relationships/hyperlink" Target="https://pokemongohub.net/post/ar/monthly-ar-photo-showcase-august-2018/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png"/><Relationship Id="rId4" Type="http://schemas.openxmlformats.org/officeDocument/2006/relationships/image" Target="../media/image12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16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title"/>
          </p:nvPr>
        </p:nvSpPr>
        <p:spPr>
          <a:xfrm>
            <a:off x="422550" y="1588625"/>
            <a:ext cx="8298900" cy="252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17375E"/>
                </a:solidFill>
              </a:rPr>
              <a:t>Influence of Pokémon Go on Physical Activity: Study and</a:t>
            </a:r>
            <a:endParaRPr sz="4800">
              <a:solidFill>
                <a:srgbClr val="17375E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17375E"/>
                </a:solidFill>
              </a:rPr>
              <a:t>Implications</a:t>
            </a:r>
            <a:endParaRPr sz="4800">
              <a:solidFill>
                <a:srgbClr val="17375E"/>
              </a:solidFill>
            </a:endParaRPr>
          </a:p>
        </p:txBody>
      </p:sp>
      <p:pic>
        <p:nvPicPr>
          <p:cNvPr id="65" name="Google Shape;6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5800" y="6324600"/>
            <a:ext cx="676275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3"/>
          <p:cNvSpPr txBox="1"/>
          <p:nvPr/>
        </p:nvSpPr>
        <p:spPr>
          <a:xfrm>
            <a:off x="5297100" y="5230000"/>
            <a:ext cx="3389700" cy="13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Sharada Sowmya,</a:t>
            </a:r>
            <a:endParaRPr sz="2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13.06.2019</a:t>
            </a:r>
            <a:endParaRPr sz="2400"/>
          </a:p>
        </p:txBody>
      </p:sp>
      <p:sp>
        <p:nvSpPr>
          <p:cNvPr id="67" name="Google Shape;67;p13"/>
          <p:cNvSpPr txBox="1"/>
          <p:nvPr>
            <p:ph idx="12" type="sldNum"/>
          </p:nvPr>
        </p:nvSpPr>
        <p:spPr>
          <a:xfrm>
            <a:off x="6848475" y="6407100"/>
            <a:ext cx="2133600" cy="3684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/>
          <p:nvPr/>
        </p:nvSpPr>
        <p:spPr>
          <a:xfrm>
            <a:off x="133050" y="1477750"/>
            <a:ext cx="8877900" cy="49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17375E"/>
                </a:solidFill>
              </a:rPr>
              <a:t>Methodology</a:t>
            </a:r>
            <a:endParaRPr sz="48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17375E"/>
              </a:solidFill>
            </a:endParaRPr>
          </a:p>
        </p:txBody>
      </p:sp>
      <p:pic>
        <p:nvPicPr>
          <p:cNvPr id="141" name="Google Shape;14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5800" y="6324600"/>
            <a:ext cx="676275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2"/>
          <p:cNvSpPr txBox="1"/>
          <p:nvPr>
            <p:ph idx="12" type="sldNum"/>
          </p:nvPr>
        </p:nvSpPr>
        <p:spPr>
          <a:xfrm>
            <a:off x="6848475" y="6407100"/>
            <a:ext cx="2133600" cy="3684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3" name="Google Shape;14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0275" y="2524125"/>
            <a:ext cx="4743450" cy="350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/>
          <p:nvPr>
            <p:ph type="title"/>
          </p:nvPr>
        </p:nvSpPr>
        <p:spPr>
          <a:xfrm>
            <a:off x="266100" y="81650"/>
            <a:ext cx="8877900" cy="683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400">
                <a:solidFill>
                  <a:srgbClr val="FFFFFF"/>
                </a:solidFill>
              </a:rPr>
              <a:t>Step 1: Data query and analysis</a:t>
            </a:r>
            <a:endParaRPr sz="3400">
              <a:solidFill>
                <a:srgbClr val="FFFFFF"/>
              </a:solidFill>
            </a:endParaRPr>
          </a:p>
        </p:txBody>
      </p:sp>
      <p:sp>
        <p:nvSpPr>
          <p:cNvPr id="149" name="Google Shape;149;p23"/>
          <p:cNvSpPr txBox="1"/>
          <p:nvPr/>
        </p:nvSpPr>
        <p:spPr>
          <a:xfrm>
            <a:off x="133050" y="1477750"/>
            <a:ext cx="8877900" cy="49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The s</a:t>
            </a:r>
            <a:r>
              <a:rPr lang="en-US" sz="2400">
                <a:solidFill>
                  <a:srgbClr val="17375E"/>
                </a:solidFill>
              </a:rPr>
              <a:t>tudy population consisted of </a:t>
            </a:r>
            <a:r>
              <a:rPr b="1" lang="en-US" sz="2400">
                <a:solidFill>
                  <a:srgbClr val="17375E"/>
                </a:solidFill>
              </a:rPr>
              <a:t>31,793</a:t>
            </a:r>
            <a:r>
              <a:rPr lang="en-US" sz="2400">
                <a:solidFill>
                  <a:srgbClr val="17375E"/>
                </a:solidFill>
              </a:rPr>
              <a:t> US users of Microsoft products. 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b="1" lang="en-US" sz="2400">
                <a:solidFill>
                  <a:srgbClr val="17375E"/>
                </a:solidFill>
              </a:rPr>
              <a:t>1420 </a:t>
            </a:r>
            <a:r>
              <a:rPr lang="en-US" sz="2400">
                <a:solidFill>
                  <a:srgbClr val="17375E"/>
                </a:solidFill>
              </a:rPr>
              <a:t>users were (potential)Pokémon Go players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Analysis of data was conducted based on-						</a:t>
            </a:r>
            <a:endParaRPr sz="2400">
              <a:solidFill>
                <a:srgbClr val="17375E"/>
              </a:solidFill>
            </a:endParaRPr>
          </a:p>
          <a:p>
            <a:pPr indent="-3810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➔"/>
            </a:pPr>
            <a:r>
              <a:rPr lang="en-US" sz="2400">
                <a:solidFill>
                  <a:srgbClr val="17375E"/>
                </a:solidFill>
              </a:rPr>
              <a:t>Queries from users to the Microsoft Bing search engine mentioning keyword “pokemon.” was collected.</a:t>
            </a:r>
            <a:endParaRPr sz="2400">
              <a:solidFill>
                <a:srgbClr val="17375E"/>
              </a:solidFill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➔"/>
            </a:pPr>
            <a:r>
              <a:rPr lang="en-US" sz="2400">
                <a:solidFill>
                  <a:srgbClr val="17375E"/>
                </a:solidFill>
              </a:rPr>
              <a:t>Physical activity data of users gathered on </a:t>
            </a:r>
            <a:r>
              <a:rPr lang="en-US" sz="2400">
                <a:solidFill>
                  <a:srgbClr val="17375E"/>
                </a:solidFill>
              </a:rPr>
              <a:t>Microsoft Band based on</a:t>
            </a:r>
            <a:r>
              <a:rPr lang="en-US" sz="2400">
                <a:solidFill>
                  <a:srgbClr val="17375E"/>
                </a:solidFill>
              </a:rPr>
              <a:t> daily number of steps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</p:txBody>
      </p:sp>
      <p:pic>
        <p:nvPicPr>
          <p:cNvPr id="150" name="Google Shape;15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5800" y="6324600"/>
            <a:ext cx="676275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3"/>
          <p:cNvSpPr txBox="1"/>
          <p:nvPr>
            <p:ph idx="12" type="sldNum"/>
          </p:nvPr>
        </p:nvSpPr>
        <p:spPr>
          <a:xfrm>
            <a:off x="6877350" y="6407100"/>
            <a:ext cx="2133600" cy="3684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/>
          <p:nvPr>
            <p:ph type="title"/>
          </p:nvPr>
        </p:nvSpPr>
        <p:spPr>
          <a:xfrm>
            <a:off x="266100" y="81650"/>
            <a:ext cx="8877900" cy="683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>
                <a:solidFill>
                  <a:srgbClr val="FFFFFF"/>
                </a:solidFill>
              </a:rPr>
              <a:t>Step 2: Identification Pokémon Go Users</a:t>
            </a:r>
            <a:endParaRPr sz="3200">
              <a:solidFill>
                <a:srgbClr val="FFFFFF"/>
              </a:solidFill>
            </a:endParaRPr>
          </a:p>
        </p:txBody>
      </p:sp>
      <p:sp>
        <p:nvSpPr>
          <p:cNvPr id="157" name="Google Shape;157;p24"/>
          <p:cNvSpPr txBox="1"/>
          <p:nvPr/>
        </p:nvSpPr>
        <p:spPr>
          <a:xfrm>
            <a:off x="133050" y="1477750"/>
            <a:ext cx="8877900" cy="49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AutoNum type="arabicPeriod"/>
            </a:pPr>
            <a:r>
              <a:rPr lang="en-US" sz="2400">
                <a:solidFill>
                  <a:srgbClr val="17375E"/>
                </a:solidFill>
              </a:rPr>
              <a:t>Bing search queries mentioning “</a:t>
            </a:r>
            <a:r>
              <a:rPr i="1" lang="en-US" sz="2400">
                <a:solidFill>
                  <a:srgbClr val="17375E"/>
                </a:solidFill>
              </a:rPr>
              <a:t>pokemon</a:t>
            </a:r>
            <a:r>
              <a:rPr lang="en-US" sz="2400">
                <a:solidFill>
                  <a:srgbClr val="17375E"/>
                </a:solidFill>
              </a:rPr>
              <a:t>” of </a:t>
            </a:r>
            <a:r>
              <a:rPr b="1" lang="en-US" sz="2400">
                <a:solidFill>
                  <a:srgbClr val="17375E"/>
                </a:solidFill>
              </a:rPr>
              <a:t>31,793</a:t>
            </a:r>
            <a:r>
              <a:rPr lang="en-US" sz="2400">
                <a:solidFill>
                  <a:srgbClr val="17375E"/>
                </a:solidFill>
              </a:rPr>
              <a:t> users between </a:t>
            </a:r>
            <a:r>
              <a:rPr b="1" lang="en-US" sz="2400">
                <a:solidFill>
                  <a:srgbClr val="17375E"/>
                </a:solidFill>
              </a:rPr>
              <a:t>July 6, 2016 and August 23, 2016</a:t>
            </a:r>
            <a:r>
              <a:rPr lang="en-US" sz="2400">
                <a:solidFill>
                  <a:srgbClr val="17375E"/>
                </a:solidFill>
              </a:rPr>
              <a:t> were taken.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AutoNum type="arabicPeriod"/>
            </a:pPr>
            <a:r>
              <a:rPr lang="en-US" sz="2400">
                <a:solidFill>
                  <a:srgbClr val="17375E"/>
                </a:solidFill>
              </a:rPr>
              <a:t>Experiential vs Nonexperiential query in the context of </a:t>
            </a:r>
            <a:r>
              <a:rPr lang="en-US" sz="2400">
                <a:solidFill>
                  <a:srgbClr val="17375E"/>
                </a:solidFill>
              </a:rPr>
              <a:t>Pokémon Go</a:t>
            </a:r>
            <a:r>
              <a:rPr lang="en-US" sz="2400">
                <a:solidFill>
                  <a:srgbClr val="17375E"/>
                </a:solidFill>
              </a:rPr>
              <a:t>.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AutoNum type="arabicPeriod"/>
            </a:pPr>
            <a:r>
              <a:rPr b="1" lang="en-US" sz="2400">
                <a:solidFill>
                  <a:srgbClr val="17375E"/>
                </a:solidFill>
              </a:rPr>
              <a:t>1420 out of 25,446</a:t>
            </a:r>
            <a:r>
              <a:rPr lang="en-US" sz="2400">
                <a:solidFill>
                  <a:srgbClr val="17375E"/>
                </a:solidFill>
              </a:rPr>
              <a:t> users were recognized as Pokémon users.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</p:txBody>
      </p:sp>
      <p:pic>
        <p:nvPicPr>
          <p:cNvPr id="158" name="Google Shape;15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5800" y="6324600"/>
            <a:ext cx="676275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4"/>
          <p:cNvSpPr txBox="1"/>
          <p:nvPr>
            <p:ph idx="12" type="sldNum"/>
          </p:nvPr>
        </p:nvSpPr>
        <p:spPr>
          <a:xfrm>
            <a:off x="6877350" y="6324600"/>
            <a:ext cx="2133600" cy="3684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 txBox="1"/>
          <p:nvPr>
            <p:ph type="title"/>
          </p:nvPr>
        </p:nvSpPr>
        <p:spPr>
          <a:xfrm>
            <a:off x="266100" y="81650"/>
            <a:ext cx="8877900" cy="683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400">
                <a:solidFill>
                  <a:srgbClr val="FFFFFF"/>
                </a:solidFill>
              </a:rPr>
              <a:t>Step 3: Measuring Physical Activity</a:t>
            </a:r>
            <a:endParaRPr sz="3400">
              <a:solidFill>
                <a:srgbClr val="FFFFFF"/>
              </a:solidFill>
            </a:endParaRPr>
          </a:p>
        </p:txBody>
      </p:sp>
      <p:sp>
        <p:nvSpPr>
          <p:cNvPr id="165" name="Google Shape;165;p25"/>
          <p:cNvSpPr txBox="1"/>
          <p:nvPr/>
        </p:nvSpPr>
        <p:spPr>
          <a:xfrm>
            <a:off x="133050" y="1477750"/>
            <a:ext cx="8877900" cy="49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AutoNum type="arabicPeriod"/>
            </a:pPr>
            <a:r>
              <a:rPr lang="en-US" sz="2400">
                <a:solidFill>
                  <a:srgbClr val="17375E"/>
                </a:solidFill>
              </a:rPr>
              <a:t>The daily steps were recorded using the Accelerometer and gyrometer of the wrist-worn Microsoft Band.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AutoNum type="arabicPeriod"/>
            </a:pPr>
            <a:r>
              <a:rPr lang="en-US" sz="2400">
                <a:solidFill>
                  <a:srgbClr val="17375E"/>
                </a:solidFill>
              </a:rPr>
              <a:t>S</a:t>
            </a:r>
            <a:r>
              <a:rPr lang="en-US" sz="2400">
                <a:solidFill>
                  <a:srgbClr val="17375E"/>
                </a:solidFill>
              </a:rPr>
              <a:t>teps data from </a:t>
            </a:r>
            <a:r>
              <a:rPr b="1" lang="en-US" sz="2400">
                <a:solidFill>
                  <a:srgbClr val="17375E"/>
                </a:solidFill>
              </a:rPr>
              <a:t>30 days</a:t>
            </a:r>
            <a:r>
              <a:rPr lang="en-US" sz="2400">
                <a:solidFill>
                  <a:srgbClr val="17375E"/>
                </a:solidFill>
              </a:rPr>
              <a:t> before and after the first experiential query (</a:t>
            </a:r>
            <a:r>
              <a:rPr b="1" lang="en-US" sz="2400">
                <a:solidFill>
                  <a:srgbClr val="17375E"/>
                </a:solidFill>
              </a:rPr>
              <a:t>t0</a:t>
            </a:r>
            <a:r>
              <a:rPr lang="en-US" sz="2400">
                <a:solidFill>
                  <a:srgbClr val="17375E"/>
                </a:solidFill>
              </a:rPr>
              <a:t>) were collected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AutoNum type="arabicPeriod"/>
            </a:pPr>
            <a:r>
              <a:rPr lang="en-US" sz="2400">
                <a:solidFill>
                  <a:srgbClr val="17375E"/>
                </a:solidFill>
              </a:rPr>
              <a:t>However, not every potential </a:t>
            </a:r>
            <a:r>
              <a:rPr lang="en-US" sz="2400">
                <a:solidFill>
                  <a:srgbClr val="17375E"/>
                </a:solidFill>
              </a:rPr>
              <a:t>Pokémon Go user tracks steps regularly.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AutoNum type="arabicPeriod"/>
            </a:pPr>
            <a:r>
              <a:rPr lang="en-US" sz="2400">
                <a:solidFill>
                  <a:srgbClr val="17375E"/>
                </a:solidFill>
              </a:rPr>
              <a:t>Therefore, study was restricted to </a:t>
            </a:r>
            <a:r>
              <a:rPr b="1" lang="en-US" sz="2400">
                <a:solidFill>
                  <a:srgbClr val="17375E"/>
                </a:solidFill>
              </a:rPr>
              <a:t>792 users</a:t>
            </a:r>
            <a:r>
              <a:rPr lang="en-US" sz="2400">
                <a:solidFill>
                  <a:srgbClr val="17375E"/>
                </a:solidFill>
              </a:rPr>
              <a:t> who tracked steps on at least one day before and after </a:t>
            </a:r>
            <a:r>
              <a:rPr b="1" lang="en-US" sz="2400">
                <a:solidFill>
                  <a:srgbClr val="17375E"/>
                </a:solidFill>
              </a:rPr>
              <a:t>t0</a:t>
            </a:r>
            <a:endParaRPr b="1" sz="2400">
              <a:solidFill>
                <a:srgbClr val="17375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</p:txBody>
      </p:sp>
      <p:pic>
        <p:nvPicPr>
          <p:cNvPr id="166" name="Google Shape;16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5800" y="6324600"/>
            <a:ext cx="676275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5"/>
          <p:cNvSpPr txBox="1"/>
          <p:nvPr>
            <p:ph idx="12" type="sldNum"/>
          </p:nvPr>
        </p:nvSpPr>
        <p:spPr>
          <a:xfrm>
            <a:off x="6877350" y="6324600"/>
            <a:ext cx="2133600" cy="3684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/>
          <p:nvPr>
            <p:ph type="title"/>
          </p:nvPr>
        </p:nvSpPr>
        <p:spPr>
          <a:xfrm>
            <a:off x="266100" y="81650"/>
            <a:ext cx="8877900" cy="683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400">
                <a:solidFill>
                  <a:srgbClr val="FFFFFF"/>
                </a:solidFill>
              </a:rPr>
              <a:t>Step 4: Addition of Control group</a:t>
            </a:r>
            <a:endParaRPr sz="3400">
              <a:solidFill>
                <a:srgbClr val="FFFFFF"/>
              </a:solidFill>
            </a:endParaRPr>
          </a:p>
        </p:txBody>
      </p:sp>
      <p:sp>
        <p:nvSpPr>
          <p:cNvPr id="173" name="Google Shape;173;p26"/>
          <p:cNvSpPr txBox="1"/>
          <p:nvPr/>
        </p:nvSpPr>
        <p:spPr>
          <a:xfrm>
            <a:off x="133050" y="1477750"/>
            <a:ext cx="8877900" cy="49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Control group is a random sample of US Microsoft wearable users.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No common reference point t0 for control users</a:t>
            </a:r>
            <a:endParaRPr sz="2400">
              <a:solidFill>
                <a:srgbClr val="17375E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Possible t0 could be July 6, 2016 release date of Pokémon Go.</a:t>
            </a:r>
            <a:endParaRPr sz="2400">
              <a:solidFill>
                <a:srgbClr val="17375E"/>
              </a:solidFill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Each control user was randomly mapped to a Pokémon Go user and control user used the same </a:t>
            </a:r>
            <a:r>
              <a:rPr b="1" lang="en-US" sz="2400">
                <a:solidFill>
                  <a:srgbClr val="17375E"/>
                </a:solidFill>
              </a:rPr>
              <a:t>t0 </a:t>
            </a:r>
            <a:r>
              <a:rPr lang="en-US" sz="2400">
                <a:solidFill>
                  <a:srgbClr val="17375E"/>
                </a:solidFill>
              </a:rPr>
              <a:t>as the </a:t>
            </a:r>
            <a:r>
              <a:rPr lang="en-US" sz="2400">
                <a:solidFill>
                  <a:srgbClr val="17375E"/>
                </a:solidFill>
              </a:rPr>
              <a:t>Pokémon Go user.</a:t>
            </a:r>
            <a:endParaRPr sz="2400">
              <a:solidFill>
                <a:srgbClr val="17375E"/>
              </a:solidFill>
            </a:endParaRPr>
          </a:p>
          <a:p>
            <a:pPr indent="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</p:txBody>
      </p:sp>
      <p:pic>
        <p:nvPicPr>
          <p:cNvPr id="174" name="Google Shape;17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5800" y="6324600"/>
            <a:ext cx="676275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6"/>
          <p:cNvSpPr txBox="1"/>
          <p:nvPr>
            <p:ph idx="12" type="sldNum"/>
          </p:nvPr>
        </p:nvSpPr>
        <p:spPr>
          <a:xfrm>
            <a:off x="6877350" y="6407100"/>
            <a:ext cx="2133600" cy="3684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 txBox="1"/>
          <p:nvPr>
            <p:ph type="title"/>
          </p:nvPr>
        </p:nvSpPr>
        <p:spPr>
          <a:xfrm>
            <a:off x="266100" y="131175"/>
            <a:ext cx="88779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800">
                <a:solidFill>
                  <a:srgbClr val="FFFFFF"/>
                </a:solidFill>
              </a:rPr>
              <a:t>Step 5: Measuring the Impact of Pokémon Go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181" name="Google Shape;181;p27"/>
          <p:cNvSpPr txBox="1"/>
          <p:nvPr/>
        </p:nvSpPr>
        <p:spPr>
          <a:xfrm>
            <a:off x="133050" y="1069250"/>
            <a:ext cx="8877900" cy="51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Pokémon Go vs Control users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Dose-Response Relationship Between Pokémon Go and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7375E"/>
                </a:solidFill>
              </a:rPr>
              <a:t>Physical Activity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Benefits to different user groups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Comparison With </a:t>
            </a:r>
            <a:r>
              <a:rPr b="1" lang="en-US" sz="2400">
                <a:solidFill>
                  <a:srgbClr val="17375E"/>
                </a:solidFill>
              </a:rPr>
              <a:t>four</a:t>
            </a:r>
            <a:r>
              <a:rPr lang="en-US" sz="2400">
                <a:solidFill>
                  <a:srgbClr val="17375E"/>
                </a:solidFill>
              </a:rPr>
              <a:t> Existing Health Apps  with user base of </a:t>
            </a:r>
            <a:r>
              <a:rPr b="1" lang="en-US" sz="2400">
                <a:solidFill>
                  <a:srgbClr val="17375E"/>
                </a:solidFill>
              </a:rPr>
              <a:t>1155, 313 ,625 and 296</a:t>
            </a:r>
            <a:r>
              <a:rPr lang="en-US" sz="2400">
                <a:solidFill>
                  <a:srgbClr val="17375E"/>
                </a:solidFill>
              </a:rPr>
              <a:t> respectively.</a:t>
            </a:r>
            <a:endParaRPr sz="2400">
              <a:solidFill>
                <a:srgbClr val="17375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Public Health Impact of Pokémon Go</a:t>
            </a:r>
            <a:endParaRPr sz="2400">
              <a:solidFill>
                <a:srgbClr val="17375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</p:txBody>
      </p:sp>
      <p:pic>
        <p:nvPicPr>
          <p:cNvPr id="182" name="Google Shape;18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5800" y="6324600"/>
            <a:ext cx="676275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7"/>
          <p:cNvSpPr txBox="1"/>
          <p:nvPr>
            <p:ph idx="12" type="sldNum"/>
          </p:nvPr>
        </p:nvSpPr>
        <p:spPr>
          <a:xfrm>
            <a:off x="6877350" y="6407100"/>
            <a:ext cx="2133600" cy="3684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8"/>
          <p:cNvSpPr txBox="1"/>
          <p:nvPr/>
        </p:nvSpPr>
        <p:spPr>
          <a:xfrm>
            <a:off x="133050" y="1477750"/>
            <a:ext cx="8877900" cy="49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17375E"/>
                </a:solidFill>
              </a:rPr>
              <a:t>Results!</a:t>
            </a:r>
            <a:endParaRPr sz="4800">
              <a:solidFill>
                <a:srgbClr val="17375E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4800">
              <a:solidFill>
                <a:srgbClr val="17375E"/>
              </a:solidFill>
            </a:endParaRPr>
          </a:p>
        </p:txBody>
      </p:sp>
      <p:pic>
        <p:nvPicPr>
          <p:cNvPr id="189" name="Google Shape;18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5800" y="6324600"/>
            <a:ext cx="676275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8"/>
          <p:cNvSpPr txBox="1"/>
          <p:nvPr>
            <p:ph idx="12" type="sldNum"/>
          </p:nvPr>
        </p:nvSpPr>
        <p:spPr>
          <a:xfrm>
            <a:off x="6877350" y="6407100"/>
            <a:ext cx="2133600" cy="3684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1" name="Google Shape;19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7475" y="2714625"/>
            <a:ext cx="5467350" cy="303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 txBox="1"/>
          <p:nvPr>
            <p:ph type="title"/>
          </p:nvPr>
        </p:nvSpPr>
        <p:spPr>
          <a:xfrm>
            <a:off x="266100" y="131175"/>
            <a:ext cx="88779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800">
                <a:solidFill>
                  <a:srgbClr val="FFFFFF"/>
                </a:solidFill>
              </a:rPr>
              <a:t>Population Demographics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197" name="Google Shape;197;p29"/>
          <p:cNvSpPr txBox="1"/>
          <p:nvPr/>
        </p:nvSpPr>
        <p:spPr>
          <a:xfrm>
            <a:off x="133050" y="1008850"/>
            <a:ext cx="8877900" cy="54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</p:txBody>
      </p:sp>
      <p:pic>
        <p:nvPicPr>
          <p:cNvPr id="198" name="Google Shape;19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5800" y="6324600"/>
            <a:ext cx="676275" cy="5334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9" name="Google Shape;199;p29"/>
          <p:cNvGraphicFramePr/>
          <p:nvPr/>
        </p:nvGraphicFramePr>
        <p:xfrm>
          <a:off x="173513" y="1008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{30AE94B0-5B86-4DAE-8308-01A2400A4570}</a:tableStyleId>
              </a:tblPr>
              <a:tblGrid>
                <a:gridCol w="3741375"/>
                <a:gridCol w="2660850"/>
                <a:gridCol w="2394725"/>
              </a:tblGrid>
              <a:tr h="4548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/>
                        <a:t>DataSet</a:t>
                      </a:r>
                      <a:endParaRPr b="1" sz="20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2000">
                          <a:solidFill>
                            <a:schemeClr val="dk1"/>
                          </a:solidFill>
                        </a:rPr>
                        <a:t>PokémonGo users</a:t>
                      </a:r>
                      <a:endParaRPr b="1" sz="20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2000">
                          <a:solidFill>
                            <a:schemeClr val="dk1"/>
                          </a:solidFill>
                        </a:rPr>
                        <a:t>Control users</a:t>
                      </a:r>
                      <a:endParaRPr b="1" sz="2000"/>
                    </a:p>
                  </a:txBody>
                  <a:tcPr marT="91425" marB="91425" marR="91425" marL="91425"/>
                </a:tc>
              </a:tr>
              <a:tr h="4262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Number of users</a:t>
                      </a:r>
                      <a:endParaRPr sz="20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1420</a:t>
                      </a:r>
                      <a:endParaRPr sz="20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1420</a:t>
                      </a:r>
                      <a:endParaRPr sz="2000"/>
                    </a:p>
                  </a:txBody>
                  <a:tcPr marT="91425" marB="91425" marR="91425" marL="91425"/>
                </a:tc>
              </a:tr>
              <a:tr h="4262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Number of users with sufficient activity data</a:t>
                      </a:r>
                      <a:endParaRPr sz="20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792</a:t>
                      </a:r>
                      <a:endParaRPr sz="20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26,334</a:t>
                      </a:r>
                      <a:endParaRPr sz="2000"/>
                    </a:p>
                  </a:txBody>
                  <a:tcPr marT="91425" marB="91425" marR="91425" marL="91425"/>
                </a:tc>
              </a:tr>
              <a:tr h="4262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Median age</a:t>
                      </a:r>
                      <a:endParaRPr sz="20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33</a:t>
                      </a:r>
                      <a:endParaRPr sz="20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42</a:t>
                      </a:r>
                      <a:endParaRPr sz="2000"/>
                    </a:p>
                  </a:txBody>
                  <a:tcPr marT="91425" marB="91425" marR="91425" marL="91425"/>
                </a:tc>
              </a:tr>
              <a:tr h="4262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% female</a:t>
                      </a:r>
                      <a:endParaRPr sz="20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3.8</a:t>
                      </a:r>
                      <a:endParaRPr sz="20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25.7</a:t>
                      </a:r>
                      <a:endParaRPr sz="2000"/>
                    </a:p>
                  </a:txBody>
                  <a:tcPr marT="91425" marB="91425" marR="91425" marL="91425"/>
                </a:tc>
              </a:tr>
              <a:tr h="4262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% underweight (BMI&lt;18.5)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1.1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1.2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262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% normal weight (18.5≤BMI&lt;25)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34.2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31.4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262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% overweight (25≤BMI &lt; 30)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36.5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38.4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262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% obese (30≤BMI)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28.2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29.1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262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Average daily steps overall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6258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6435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00" name="Google Shape;200;p29"/>
          <p:cNvSpPr txBox="1"/>
          <p:nvPr>
            <p:ph idx="12" type="sldNum"/>
          </p:nvPr>
        </p:nvSpPr>
        <p:spPr>
          <a:xfrm>
            <a:off x="6877350" y="6407100"/>
            <a:ext cx="2133600" cy="3684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0"/>
          <p:cNvSpPr txBox="1"/>
          <p:nvPr/>
        </p:nvSpPr>
        <p:spPr>
          <a:xfrm>
            <a:off x="133050" y="1477750"/>
            <a:ext cx="8877900" cy="49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Pokémon Go users are younger than the average user in our wearable dataset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Gender bias due to the users’ agreement to share data</a:t>
            </a:r>
            <a:endParaRPr sz="2400">
              <a:solidFill>
                <a:srgbClr val="17375E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However, there is no evidence for a significantly different effect between males and females in the dataset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The average activity level of Pokémon Go users is below that of the control group =&gt; Pokémon Go is attracting users that get less than average activity.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</p:txBody>
      </p:sp>
      <p:pic>
        <p:nvPicPr>
          <p:cNvPr id="206" name="Google Shape;20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5800" y="6324600"/>
            <a:ext cx="676275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0"/>
          <p:cNvSpPr txBox="1"/>
          <p:nvPr>
            <p:ph idx="12" type="sldNum"/>
          </p:nvPr>
        </p:nvSpPr>
        <p:spPr>
          <a:xfrm>
            <a:off x="6877350" y="6407100"/>
            <a:ext cx="2133600" cy="3684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8" name="Google Shape;208;p30"/>
          <p:cNvSpPr txBox="1"/>
          <p:nvPr/>
        </p:nvSpPr>
        <p:spPr>
          <a:xfrm>
            <a:off x="510250" y="81650"/>
            <a:ext cx="73479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800">
                <a:solidFill>
                  <a:srgbClr val="FFFFFF"/>
                </a:solidFill>
              </a:rPr>
              <a:t>Population Demographics Analysis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/>
          <p:nvPr>
            <p:ph type="title"/>
          </p:nvPr>
        </p:nvSpPr>
        <p:spPr>
          <a:xfrm>
            <a:off x="266100" y="81650"/>
            <a:ext cx="8877900" cy="683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>
                <a:solidFill>
                  <a:srgbClr val="FFFFFF"/>
                </a:solidFill>
              </a:rPr>
              <a:t>Time Series of Physical Activity</a:t>
            </a:r>
            <a:endParaRPr sz="3200">
              <a:solidFill>
                <a:srgbClr val="FFFFFF"/>
              </a:solidFill>
            </a:endParaRPr>
          </a:p>
        </p:txBody>
      </p:sp>
      <p:sp>
        <p:nvSpPr>
          <p:cNvPr id="214" name="Google Shape;214;p31"/>
          <p:cNvSpPr txBox="1"/>
          <p:nvPr/>
        </p:nvSpPr>
        <p:spPr>
          <a:xfrm>
            <a:off x="102050" y="918475"/>
            <a:ext cx="9041700" cy="56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</p:txBody>
      </p:sp>
      <p:pic>
        <p:nvPicPr>
          <p:cNvPr id="215" name="Google Shape;21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5800" y="6324600"/>
            <a:ext cx="676275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968825"/>
            <a:ext cx="8877902" cy="558305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1"/>
          <p:cNvSpPr txBox="1"/>
          <p:nvPr>
            <p:ph idx="12" type="sldNum"/>
          </p:nvPr>
        </p:nvSpPr>
        <p:spPr>
          <a:xfrm>
            <a:off x="6848475" y="6407100"/>
            <a:ext cx="2133600" cy="3684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8" name="Google Shape;218;p31"/>
          <p:cNvSpPr txBox="1"/>
          <p:nvPr/>
        </p:nvSpPr>
        <p:spPr>
          <a:xfrm>
            <a:off x="152400" y="1510400"/>
            <a:ext cx="2052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Pokémon Go user A</a:t>
            </a:r>
            <a:endParaRPr sz="2400"/>
          </a:p>
        </p:txBody>
      </p:sp>
      <p:sp>
        <p:nvSpPr>
          <p:cNvPr id="219" name="Google Shape;219;p31"/>
          <p:cNvSpPr txBox="1"/>
          <p:nvPr/>
        </p:nvSpPr>
        <p:spPr>
          <a:xfrm>
            <a:off x="152400" y="4225025"/>
            <a:ext cx="2052000" cy="9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Pokémon Go user B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>
            <p:ph type="title"/>
          </p:nvPr>
        </p:nvSpPr>
        <p:spPr>
          <a:xfrm>
            <a:off x="250825" y="211900"/>
            <a:ext cx="64086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>
                <a:solidFill>
                  <a:srgbClr val="FFFFFF"/>
                </a:solidFill>
              </a:rPr>
              <a:t>Agenda</a:t>
            </a:r>
            <a:endParaRPr sz="3200">
              <a:solidFill>
                <a:srgbClr val="FFFFFF"/>
              </a:solidFill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133050" y="1477750"/>
            <a:ext cx="8877900" cy="49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000"/>
              <a:buChar char="❖"/>
            </a:pPr>
            <a:r>
              <a:rPr lang="en-US" sz="3000">
                <a:solidFill>
                  <a:srgbClr val="17375E"/>
                </a:solidFill>
              </a:rPr>
              <a:t>Significance of Physical Activities</a:t>
            </a:r>
            <a:endParaRPr sz="3000">
              <a:solidFill>
                <a:srgbClr val="17375E"/>
              </a:solidFill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000"/>
              <a:buChar char="❖"/>
            </a:pPr>
            <a:r>
              <a:rPr lang="en-US" sz="3000">
                <a:solidFill>
                  <a:srgbClr val="17375E"/>
                </a:solidFill>
              </a:rPr>
              <a:t>About Pokémon Go</a:t>
            </a:r>
            <a:endParaRPr sz="3000">
              <a:solidFill>
                <a:srgbClr val="17375E"/>
              </a:solidFill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000"/>
              <a:buChar char="❖"/>
            </a:pPr>
            <a:r>
              <a:rPr lang="en-US" sz="3000">
                <a:solidFill>
                  <a:srgbClr val="17375E"/>
                </a:solidFill>
              </a:rPr>
              <a:t>Research questions</a:t>
            </a:r>
            <a:endParaRPr sz="3000">
              <a:solidFill>
                <a:srgbClr val="17375E"/>
              </a:solidFill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000"/>
              <a:buChar char="❖"/>
            </a:pPr>
            <a:r>
              <a:rPr lang="en-US" sz="3000">
                <a:solidFill>
                  <a:srgbClr val="17375E"/>
                </a:solidFill>
              </a:rPr>
              <a:t>Methodology</a:t>
            </a:r>
            <a:endParaRPr sz="3000">
              <a:solidFill>
                <a:srgbClr val="17375E"/>
              </a:solidFill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000"/>
              <a:buChar char="❖"/>
            </a:pPr>
            <a:r>
              <a:rPr lang="en-US" sz="3000">
                <a:solidFill>
                  <a:srgbClr val="17375E"/>
                </a:solidFill>
              </a:rPr>
              <a:t>Results</a:t>
            </a:r>
            <a:endParaRPr sz="3000">
              <a:solidFill>
                <a:srgbClr val="17375E"/>
              </a:solidFill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000"/>
              <a:buChar char="❖"/>
            </a:pPr>
            <a:r>
              <a:rPr lang="en-US" sz="3000">
                <a:solidFill>
                  <a:srgbClr val="17375E"/>
                </a:solidFill>
              </a:rPr>
              <a:t>Limitations</a:t>
            </a:r>
            <a:endParaRPr sz="3000">
              <a:solidFill>
                <a:srgbClr val="17375E"/>
              </a:solidFill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000"/>
              <a:buChar char="❖"/>
            </a:pPr>
            <a:r>
              <a:rPr lang="en-US" sz="3000">
                <a:solidFill>
                  <a:srgbClr val="17375E"/>
                </a:solidFill>
              </a:rPr>
              <a:t>Conclusion</a:t>
            </a:r>
            <a:endParaRPr sz="30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17375E"/>
              </a:solidFill>
            </a:endParaRPr>
          </a:p>
        </p:txBody>
      </p:sp>
      <p:pic>
        <p:nvPicPr>
          <p:cNvPr id="74" name="Google Shape;7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5800" y="6324600"/>
            <a:ext cx="676275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 txBox="1"/>
          <p:nvPr>
            <p:ph idx="12" type="sldNum"/>
          </p:nvPr>
        </p:nvSpPr>
        <p:spPr>
          <a:xfrm>
            <a:off x="6877350" y="6407100"/>
            <a:ext cx="2133600" cy="3684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6" name="Google Shape;7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4350" y="3937250"/>
            <a:ext cx="2831600" cy="198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2"/>
          <p:cNvSpPr txBox="1"/>
          <p:nvPr>
            <p:ph type="title"/>
          </p:nvPr>
        </p:nvSpPr>
        <p:spPr>
          <a:xfrm>
            <a:off x="266100" y="81650"/>
            <a:ext cx="8877900" cy="683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>
                <a:solidFill>
                  <a:srgbClr val="FFFFFF"/>
                </a:solidFill>
              </a:rPr>
              <a:t>Longitudinal Analysis(1)</a:t>
            </a:r>
            <a:endParaRPr sz="3200">
              <a:solidFill>
                <a:srgbClr val="FFFFFF"/>
              </a:solidFill>
            </a:endParaRPr>
          </a:p>
        </p:txBody>
      </p:sp>
      <p:sp>
        <p:nvSpPr>
          <p:cNvPr id="225" name="Google Shape;225;p32"/>
          <p:cNvSpPr txBox="1"/>
          <p:nvPr/>
        </p:nvSpPr>
        <p:spPr>
          <a:xfrm>
            <a:off x="102050" y="918475"/>
            <a:ext cx="9041700" cy="56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</p:txBody>
      </p:sp>
      <p:pic>
        <p:nvPicPr>
          <p:cNvPr id="226" name="Google Shape;22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5800" y="6324600"/>
            <a:ext cx="676275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950" y="918475"/>
            <a:ext cx="8516102" cy="56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2"/>
          <p:cNvSpPr txBox="1"/>
          <p:nvPr>
            <p:ph idx="12" type="sldNum"/>
          </p:nvPr>
        </p:nvSpPr>
        <p:spPr>
          <a:xfrm>
            <a:off x="6848475" y="6407100"/>
            <a:ext cx="2133600" cy="3684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3"/>
          <p:cNvSpPr txBox="1"/>
          <p:nvPr/>
        </p:nvSpPr>
        <p:spPr>
          <a:xfrm>
            <a:off x="133050" y="1008850"/>
            <a:ext cx="8877900" cy="51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Control group slightly decreased their activity by </a:t>
            </a:r>
            <a:r>
              <a:rPr b="1" lang="en-US" sz="2400">
                <a:solidFill>
                  <a:srgbClr val="17375E"/>
                </a:solidFill>
              </a:rPr>
              <a:t>50</a:t>
            </a:r>
            <a:r>
              <a:rPr lang="en-US" sz="2400">
                <a:solidFill>
                  <a:srgbClr val="17375E"/>
                </a:solidFill>
              </a:rPr>
              <a:t> daily steps on average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Pokémon Go users increased their activity by </a:t>
            </a:r>
            <a:r>
              <a:rPr b="1" lang="en-US" sz="2400">
                <a:solidFill>
                  <a:srgbClr val="17375E"/>
                </a:solidFill>
              </a:rPr>
              <a:t>192 </a:t>
            </a:r>
            <a:r>
              <a:rPr lang="en-US" sz="2400">
                <a:solidFill>
                  <a:srgbClr val="17375E"/>
                </a:solidFill>
              </a:rPr>
              <a:t>daily steps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Activity increases were larger for Pokémon Go users with at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7375E"/>
                </a:solidFill>
              </a:rPr>
              <a:t>least ten experiential queries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Post Pokémon Go, increase in activity to an average of </a:t>
            </a:r>
            <a:r>
              <a:rPr b="1" lang="en-US" sz="2400">
                <a:solidFill>
                  <a:srgbClr val="17375E"/>
                </a:solidFill>
              </a:rPr>
              <a:t>7229</a:t>
            </a:r>
            <a:r>
              <a:rPr lang="en-US" sz="2400">
                <a:solidFill>
                  <a:srgbClr val="17375E"/>
                </a:solidFill>
              </a:rPr>
              <a:t> daily steps( vs 6435 daily steps in the control group) was observed</a:t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P</a:t>
            </a:r>
            <a:r>
              <a:rPr lang="en-US" sz="2400">
                <a:solidFill>
                  <a:srgbClr val="17375E"/>
                </a:solidFill>
              </a:rPr>
              <a:t>hysical activity dropped for both Pokémon Go user groups again after about 3 to 4 weeks from t0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</p:txBody>
      </p:sp>
      <p:pic>
        <p:nvPicPr>
          <p:cNvPr id="234" name="Google Shape;23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5800" y="6324600"/>
            <a:ext cx="676275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3"/>
          <p:cNvSpPr txBox="1"/>
          <p:nvPr>
            <p:ph idx="12" type="sldNum"/>
          </p:nvPr>
        </p:nvSpPr>
        <p:spPr>
          <a:xfrm>
            <a:off x="6877350" y="6409050"/>
            <a:ext cx="2133600" cy="3684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6" name="Google Shape;236;p33"/>
          <p:cNvSpPr txBox="1"/>
          <p:nvPr/>
        </p:nvSpPr>
        <p:spPr>
          <a:xfrm>
            <a:off x="244925" y="49550"/>
            <a:ext cx="73683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3200">
                <a:solidFill>
                  <a:srgbClr val="FFFFFF"/>
                </a:solidFill>
              </a:rPr>
              <a:t>Longitudinal Analysis(2)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4"/>
          <p:cNvSpPr txBox="1"/>
          <p:nvPr>
            <p:ph type="title"/>
          </p:nvPr>
        </p:nvSpPr>
        <p:spPr>
          <a:xfrm>
            <a:off x="266100" y="131175"/>
            <a:ext cx="88779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400">
                <a:solidFill>
                  <a:srgbClr val="FFFFFF"/>
                </a:solidFill>
              </a:rPr>
              <a:t>Dose-Response Relationship</a:t>
            </a:r>
            <a:endParaRPr sz="3400">
              <a:solidFill>
                <a:srgbClr val="FFFFFF"/>
              </a:solidFill>
            </a:endParaRPr>
          </a:p>
        </p:txBody>
      </p:sp>
      <p:sp>
        <p:nvSpPr>
          <p:cNvPr id="242" name="Google Shape;242;p34"/>
          <p:cNvSpPr txBox="1"/>
          <p:nvPr/>
        </p:nvSpPr>
        <p:spPr>
          <a:xfrm>
            <a:off x="133050" y="906800"/>
            <a:ext cx="8877900" cy="35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t/>
            </a:r>
            <a:endParaRPr sz="2400">
              <a:solidFill>
                <a:srgbClr val="17375E"/>
              </a:solidFill>
            </a:endParaRPr>
          </a:p>
        </p:txBody>
      </p:sp>
      <p:pic>
        <p:nvPicPr>
          <p:cNvPr id="243" name="Google Shape;24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5800" y="6324600"/>
            <a:ext cx="676275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06800"/>
            <a:ext cx="9143998" cy="3427774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4"/>
          <p:cNvSpPr txBox="1"/>
          <p:nvPr/>
        </p:nvSpPr>
        <p:spPr>
          <a:xfrm>
            <a:off x="133050" y="4379788"/>
            <a:ext cx="8877900" cy="18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Users with more experiential queries for Pokémon Go exhibited increases in physical activity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b="1" lang="en-US" sz="2400">
                <a:solidFill>
                  <a:srgbClr val="17375E"/>
                </a:solidFill>
              </a:rPr>
              <a:t>192 </a:t>
            </a:r>
            <a:r>
              <a:rPr lang="en-US" sz="2400">
                <a:solidFill>
                  <a:srgbClr val="17375E"/>
                </a:solidFill>
              </a:rPr>
              <a:t>daily steps (3%)  )for users with 1+ experiential queries. </a:t>
            </a:r>
            <a:r>
              <a:rPr b="1" lang="en-US" sz="2400">
                <a:solidFill>
                  <a:srgbClr val="17375E"/>
                </a:solidFill>
              </a:rPr>
              <a:t>1473 </a:t>
            </a:r>
            <a:r>
              <a:rPr lang="en-US" sz="2400">
                <a:solidFill>
                  <a:srgbClr val="17375E"/>
                </a:solidFill>
              </a:rPr>
              <a:t>daily steps (26%)  ) for users with 10+ queries.</a:t>
            </a:r>
            <a:endParaRPr sz="2400">
              <a:solidFill>
                <a:srgbClr val="17375E"/>
              </a:solidFill>
            </a:endParaRPr>
          </a:p>
        </p:txBody>
      </p:sp>
      <p:sp>
        <p:nvSpPr>
          <p:cNvPr id="246" name="Google Shape;246;p34"/>
          <p:cNvSpPr/>
          <p:nvPr/>
        </p:nvSpPr>
        <p:spPr>
          <a:xfrm>
            <a:off x="3295950" y="5712000"/>
            <a:ext cx="327600" cy="3684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93C47D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4"/>
          <p:cNvSpPr/>
          <p:nvPr/>
        </p:nvSpPr>
        <p:spPr>
          <a:xfrm>
            <a:off x="3623550" y="6080400"/>
            <a:ext cx="327600" cy="3684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93C47D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4"/>
          <p:cNvSpPr txBox="1"/>
          <p:nvPr>
            <p:ph idx="12" type="sldNum"/>
          </p:nvPr>
        </p:nvSpPr>
        <p:spPr>
          <a:xfrm>
            <a:off x="6877350" y="6324625"/>
            <a:ext cx="2133600" cy="3684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5"/>
          <p:cNvSpPr txBox="1"/>
          <p:nvPr>
            <p:ph type="title"/>
          </p:nvPr>
        </p:nvSpPr>
        <p:spPr>
          <a:xfrm>
            <a:off x="266100" y="131175"/>
            <a:ext cx="88779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400">
                <a:solidFill>
                  <a:srgbClr val="FFFFFF"/>
                </a:solidFill>
              </a:rPr>
              <a:t>Does Everyone Benefit?</a:t>
            </a:r>
            <a:endParaRPr sz="3400">
              <a:solidFill>
                <a:srgbClr val="FFFFFF"/>
              </a:solidFill>
            </a:endParaRPr>
          </a:p>
        </p:txBody>
      </p:sp>
      <p:sp>
        <p:nvSpPr>
          <p:cNvPr id="254" name="Google Shape;254;p35"/>
          <p:cNvSpPr txBox="1"/>
          <p:nvPr/>
        </p:nvSpPr>
        <p:spPr>
          <a:xfrm>
            <a:off x="133050" y="906800"/>
            <a:ext cx="8877900" cy="35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</p:txBody>
      </p:sp>
      <p:pic>
        <p:nvPicPr>
          <p:cNvPr id="255" name="Google Shape;25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5800" y="6324600"/>
            <a:ext cx="676275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5"/>
          <p:cNvSpPr txBox="1"/>
          <p:nvPr/>
        </p:nvSpPr>
        <p:spPr>
          <a:xfrm>
            <a:off x="133050" y="4337425"/>
            <a:ext cx="8877900" cy="18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Pokémon Go users (red) exhibit larger changes than their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7375E"/>
                </a:solidFill>
              </a:rPr>
              <a:t>respective control group (blue)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P</a:t>
            </a:r>
            <a:r>
              <a:rPr lang="en-US" sz="2400">
                <a:solidFill>
                  <a:srgbClr val="17375E"/>
                </a:solidFill>
              </a:rPr>
              <a:t>hysical activity increases due to Pokémon Go is widely spread across the overall study population</a:t>
            </a:r>
            <a:endParaRPr sz="2400">
              <a:solidFill>
                <a:srgbClr val="17375E"/>
              </a:solidFill>
            </a:endParaRPr>
          </a:p>
        </p:txBody>
      </p:sp>
      <p:pic>
        <p:nvPicPr>
          <p:cNvPr id="257" name="Google Shape;25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06802"/>
            <a:ext cx="9144000" cy="3343046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5"/>
          <p:cNvSpPr txBox="1"/>
          <p:nvPr>
            <p:ph idx="12" type="sldNum"/>
          </p:nvPr>
        </p:nvSpPr>
        <p:spPr>
          <a:xfrm>
            <a:off x="6877350" y="6324600"/>
            <a:ext cx="2133600" cy="3684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6"/>
          <p:cNvSpPr txBox="1"/>
          <p:nvPr>
            <p:ph type="title"/>
          </p:nvPr>
        </p:nvSpPr>
        <p:spPr>
          <a:xfrm>
            <a:off x="266100" y="131175"/>
            <a:ext cx="88779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700">
                <a:solidFill>
                  <a:srgbClr val="FFFFFF"/>
                </a:solidFill>
              </a:rPr>
              <a:t>Comparison With Existing Health Apps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264" name="Google Shape;264;p36"/>
          <p:cNvSpPr txBox="1"/>
          <p:nvPr/>
        </p:nvSpPr>
        <p:spPr>
          <a:xfrm>
            <a:off x="133050" y="906800"/>
            <a:ext cx="8877900" cy="35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</p:txBody>
      </p:sp>
      <p:pic>
        <p:nvPicPr>
          <p:cNvPr id="265" name="Google Shape;26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5800" y="6324600"/>
            <a:ext cx="676275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6"/>
          <p:cNvSpPr txBox="1"/>
          <p:nvPr/>
        </p:nvSpPr>
        <p:spPr>
          <a:xfrm>
            <a:off x="133050" y="5244300"/>
            <a:ext cx="88779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Users of all 4 health apps were active than the average wearable user before the app usage.</a:t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One exception - app A - 111 daily steps V (vs 192 )</a:t>
            </a:r>
            <a:endParaRPr sz="2400">
              <a:solidFill>
                <a:srgbClr val="17375E"/>
              </a:solidFill>
            </a:endParaRPr>
          </a:p>
        </p:txBody>
      </p:sp>
      <p:pic>
        <p:nvPicPr>
          <p:cNvPr id="267" name="Google Shape;26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65375"/>
            <a:ext cx="9144000" cy="4398526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6"/>
          <p:cNvSpPr/>
          <p:nvPr/>
        </p:nvSpPr>
        <p:spPr>
          <a:xfrm>
            <a:off x="5998225" y="6172200"/>
            <a:ext cx="327600" cy="3684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93C47D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36"/>
          <p:cNvSpPr/>
          <p:nvPr/>
        </p:nvSpPr>
        <p:spPr>
          <a:xfrm>
            <a:off x="7329000" y="6172200"/>
            <a:ext cx="327600" cy="3684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93C47D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36"/>
          <p:cNvSpPr txBox="1"/>
          <p:nvPr>
            <p:ph idx="12" type="sldNum"/>
          </p:nvPr>
        </p:nvSpPr>
        <p:spPr>
          <a:xfrm>
            <a:off x="6877350" y="6324600"/>
            <a:ext cx="2133600" cy="3684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7"/>
          <p:cNvSpPr txBox="1"/>
          <p:nvPr>
            <p:ph type="title"/>
          </p:nvPr>
        </p:nvSpPr>
        <p:spPr>
          <a:xfrm>
            <a:off x="266100" y="131175"/>
            <a:ext cx="88779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800">
                <a:solidFill>
                  <a:srgbClr val="FFFFFF"/>
                </a:solidFill>
              </a:rPr>
              <a:t>Public Health Impact of Pokémon Go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276" name="Google Shape;276;p37"/>
          <p:cNvSpPr txBox="1"/>
          <p:nvPr/>
        </p:nvSpPr>
        <p:spPr>
          <a:xfrm>
            <a:off x="133050" y="824575"/>
            <a:ext cx="8877900" cy="54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300"/>
              <a:buChar char="●"/>
            </a:pPr>
            <a:r>
              <a:rPr i="1" lang="en-US" sz="2300">
                <a:solidFill>
                  <a:srgbClr val="17375E"/>
                </a:solidFill>
              </a:rPr>
              <a:t>Effect on US Physical Activity</a:t>
            </a:r>
            <a:r>
              <a:rPr lang="en-US" sz="2300">
                <a:solidFill>
                  <a:srgbClr val="17375E"/>
                </a:solidFill>
              </a:rPr>
              <a:t>-</a:t>
            </a:r>
            <a:endParaRPr sz="2300">
              <a:solidFill>
                <a:srgbClr val="17375E"/>
              </a:solidFill>
            </a:endParaRPr>
          </a:p>
          <a:p>
            <a:pPr indent="-3746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300"/>
              <a:buChar char="➔"/>
            </a:pPr>
            <a:r>
              <a:rPr lang="en-US" sz="2300">
                <a:solidFill>
                  <a:srgbClr val="17375E"/>
                </a:solidFill>
              </a:rPr>
              <a:t>increase in physical activity by </a:t>
            </a:r>
            <a:r>
              <a:rPr b="1" lang="en-US" sz="2300">
                <a:solidFill>
                  <a:srgbClr val="17375E"/>
                </a:solidFill>
              </a:rPr>
              <a:t>192</a:t>
            </a:r>
            <a:r>
              <a:rPr lang="en-US" sz="2300">
                <a:solidFill>
                  <a:srgbClr val="17375E"/>
                </a:solidFill>
              </a:rPr>
              <a:t> steps a day.</a:t>
            </a:r>
            <a:endParaRPr sz="2300">
              <a:solidFill>
                <a:srgbClr val="17375E"/>
              </a:solidFill>
            </a:endParaRPr>
          </a:p>
          <a:p>
            <a:pPr indent="-3746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300"/>
              <a:buChar char="➔"/>
            </a:pPr>
            <a:r>
              <a:rPr b="1" lang="en-US" sz="2300">
                <a:solidFill>
                  <a:srgbClr val="17375E"/>
                </a:solidFill>
              </a:rPr>
              <a:t>25 million</a:t>
            </a:r>
            <a:r>
              <a:rPr lang="en-US" sz="2300">
                <a:solidFill>
                  <a:srgbClr val="17375E"/>
                </a:solidFill>
              </a:rPr>
              <a:t> Pokémon Go users added </a:t>
            </a:r>
            <a:r>
              <a:rPr b="1" lang="en-US" sz="2300">
                <a:solidFill>
                  <a:srgbClr val="17375E"/>
                </a:solidFill>
              </a:rPr>
              <a:t>144 billion</a:t>
            </a:r>
            <a:r>
              <a:rPr lang="en-US" sz="2300">
                <a:solidFill>
                  <a:srgbClr val="17375E"/>
                </a:solidFill>
              </a:rPr>
              <a:t> steps within the first 30 days</a:t>
            </a:r>
            <a:endParaRPr sz="23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17375E"/>
              </a:solidFill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300"/>
              <a:buChar char="●"/>
            </a:pPr>
            <a:r>
              <a:rPr i="1" lang="en-US" sz="2300">
                <a:solidFill>
                  <a:srgbClr val="17375E"/>
                </a:solidFill>
              </a:rPr>
              <a:t>Effect on Meeting Activity Guidelines</a:t>
            </a:r>
            <a:r>
              <a:rPr lang="en-US" sz="2300">
                <a:solidFill>
                  <a:srgbClr val="17375E"/>
                </a:solidFill>
              </a:rPr>
              <a:t>-</a:t>
            </a:r>
            <a:endParaRPr sz="2300">
              <a:solidFill>
                <a:srgbClr val="17375E"/>
              </a:solidFill>
            </a:endParaRPr>
          </a:p>
          <a:p>
            <a:pPr indent="-3746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300"/>
              <a:buChar char="➔"/>
            </a:pPr>
            <a:r>
              <a:rPr b="1" lang="en-US" sz="2300">
                <a:solidFill>
                  <a:srgbClr val="17375E"/>
                </a:solidFill>
              </a:rPr>
              <a:t>22.0%</a:t>
            </a:r>
            <a:r>
              <a:rPr lang="en-US" sz="2300">
                <a:solidFill>
                  <a:srgbClr val="17375E"/>
                </a:solidFill>
              </a:rPr>
              <a:t> before vs </a:t>
            </a:r>
            <a:r>
              <a:rPr b="1" lang="en-US" sz="2300">
                <a:solidFill>
                  <a:srgbClr val="17375E"/>
                </a:solidFill>
              </a:rPr>
              <a:t>21.9%</a:t>
            </a:r>
            <a:r>
              <a:rPr lang="en-US" sz="2300">
                <a:solidFill>
                  <a:srgbClr val="17375E"/>
                </a:solidFill>
              </a:rPr>
              <a:t> after t0 - Users with 1+ queries</a:t>
            </a:r>
            <a:endParaRPr sz="2300">
              <a:solidFill>
                <a:srgbClr val="17375E"/>
              </a:solidFill>
            </a:endParaRPr>
          </a:p>
          <a:p>
            <a:pPr indent="-3746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300"/>
              <a:buChar char="➔"/>
            </a:pPr>
            <a:r>
              <a:rPr b="1" lang="en-US" sz="2300">
                <a:solidFill>
                  <a:srgbClr val="17375E"/>
                </a:solidFill>
              </a:rPr>
              <a:t>12.2%</a:t>
            </a:r>
            <a:r>
              <a:rPr lang="en-US" sz="2300">
                <a:solidFill>
                  <a:srgbClr val="17375E"/>
                </a:solidFill>
              </a:rPr>
              <a:t> before vs </a:t>
            </a:r>
            <a:r>
              <a:rPr b="1" lang="en-US" sz="2300">
                <a:solidFill>
                  <a:srgbClr val="17375E"/>
                </a:solidFill>
              </a:rPr>
              <a:t>31.7%</a:t>
            </a:r>
            <a:r>
              <a:rPr lang="en-US" sz="2300">
                <a:solidFill>
                  <a:srgbClr val="17375E"/>
                </a:solidFill>
              </a:rPr>
              <a:t> after t0 - Users with 10+ queries</a:t>
            </a:r>
            <a:endParaRPr sz="23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17375E"/>
              </a:solidFill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300"/>
              <a:buChar char="●"/>
            </a:pPr>
            <a:r>
              <a:rPr i="1" lang="en-US" sz="2300">
                <a:solidFill>
                  <a:srgbClr val="17375E"/>
                </a:solidFill>
              </a:rPr>
              <a:t>Effect on Life Expectancy</a:t>
            </a:r>
            <a:r>
              <a:rPr lang="en-US" sz="2300">
                <a:solidFill>
                  <a:srgbClr val="17375E"/>
                </a:solidFill>
              </a:rPr>
              <a:t>-</a:t>
            </a:r>
            <a:endParaRPr sz="2300">
              <a:solidFill>
                <a:srgbClr val="17375E"/>
              </a:solidFill>
            </a:endParaRPr>
          </a:p>
          <a:p>
            <a:pPr indent="-3746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300"/>
              <a:buChar char="➔"/>
            </a:pPr>
            <a:r>
              <a:rPr lang="en-US" sz="2300">
                <a:solidFill>
                  <a:srgbClr val="17375E"/>
                </a:solidFill>
              </a:rPr>
              <a:t>age group -&gt; 15-49 years - </a:t>
            </a:r>
            <a:r>
              <a:rPr b="1" lang="en-US" sz="2300">
                <a:solidFill>
                  <a:srgbClr val="17375E"/>
                </a:solidFill>
              </a:rPr>
              <a:t>41.4 days</a:t>
            </a:r>
            <a:r>
              <a:rPr lang="en-US" sz="2300">
                <a:solidFill>
                  <a:srgbClr val="17375E"/>
                </a:solidFill>
              </a:rPr>
              <a:t> of additional life expectancy</a:t>
            </a:r>
            <a:endParaRPr sz="2300">
              <a:solidFill>
                <a:srgbClr val="17375E"/>
              </a:solidFill>
            </a:endParaRPr>
          </a:p>
          <a:p>
            <a:pPr indent="-3746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300"/>
              <a:buChar char="➔"/>
            </a:pPr>
            <a:r>
              <a:rPr lang="en-US" sz="2300">
                <a:solidFill>
                  <a:srgbClr val="17375E"/>
                </a:solidFill>
              </a:rPr>
              <a:t>25 million US Pokémon Go users - </a:t>
            </a:r>
            <a:r>
              <a:rPr b="1" lang="en-US" sz="2300">
                <a:solidFill>
                  <a:srgbClr val="17375E"/>
                </a:solidFill>
              </a:rPr>
              <a:t>2.825 million years</a:t>
            </a:r>
            <a:r>
              <a:rPr lang="en-US" sz="2300">
                <a:solidFill>
                  <a:srgbClr val="17375E"/>
                </a:solidFill>
              </a:rPr>
              <a:t> additional life</a:t>
            </a:r>
            <a:endParaRPr sz="2300">
              <a:solidFill>
                <a:srgbClr val="17375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17375E"/>
              </a:solidFill>
            </a:endParaRPr>
          </a:p>
        </p:txBody>
      </p:sp>
      <p:pic>
        <p:nvPicPr>
          <p:cNvPr id="277" name="Google Shape;277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5800" y="6324600"/>
            <a:ext cx="676275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7"/>
          <p:cNvSpPr txBox="1"/>
          <p:nvPr>
            <p:ph idx="12" type="sldNum"/>
          </p:nvPr>
        </p:nvSpPr>
        <p:spPr>
          <a:xfrm>
            <a:off x="6877350" y="6407100"/>
            <a:ext cx="2133600" cy="3684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8"/>
          <p:cNvSpPr txBox="1"/>
          <p:nvPr/>
        </p:nvSpPr>
        <p:spPr>
          <a:xfrm>
            <a:off x="133050" y="1477750"/>
            <a:ext cx="8877900" cy="49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17375E"/>
                </a:solidFill>
              </a:rPr>
              <a:t>Principal Findings</a:t>
            </a:r>
            <a:endParaRPr sz="4800">
              <a:solidFill>
                <a:srgbClr val="17375E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17375E"/>
              </a:solidFill>
            </a:endParaRPr>
          </a:p>
        </p:txBody>
      </p:sp>
      <p:pic>
        <p:nvPicPr>
          <p:cNvPr id="284" name="Google Shape;28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5800" y="6324600"/>
            <a:ext cx="676275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8"/>
          <p:cNvSpPr txBox="1"/>
          <p:nvPr>
            <p:ph idx="12" type="sldNum"/>
          </p:nvPr>
        </p:nvSpPr>
        <p:spPr>
          <a:xfrm>
            <a:off x="6877350" y="6407100"/>
            <a:ext cx="2133600" cy="3684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6" name="Google Shape;28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0750" y="2877651"/>
            <a:ext cx="5017425" cy="281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9"/>
          <p:cNvSpPr txBox="1"/>
          <p:nvPr>
            <p:ph type="title"/>
          </p:nvPr>
        </p:nvSpPr>
        <p:spPr>
          <a:xfrm>
            <a:off x="266100" y="131175"/>
            <a:ext cx="88779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400">
                <a:solidFill>
                  <a:srgbClr val="FFFFFF"/>
                </a:solidFill>
              </a:rPr>
              <a:t>Principal Findings</a:t>
            </a:r>
            <a:endParaRPr sz="3400">
              <a:solidFill>
                <a:srgbClr val="FFFFFF"/>
              </a:solidFill>
            </a:endParaRPr>
          </a:p>
        </p:txBody>
      </p:sp>
      <p:sp>
        <p:nvSpPr>
          <p:cNvPr id="292" name="Google Shape;292;p39"/>
          <p:cNvSpPr txBox="1"/>
          <p:nvPr/>
        </p:nvSpPr>
        <p:spPr>
          <a:xfrm>
            <a:off x="133050" y="965150"/>
            <a:ext cx="8877900" cy="55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Pokémon Go has lead to increased physical activity, spending more time outside, and exploring the neighborhood, social interactions, and mastering game challenges.</a:t>
            </a:r>
            <a:endParaRPr sz="2400">
              <a:solidFill>
                <a:srgbClr val="17375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R</a:t>
            </a:r>
            <a:r>
              <a:rPr lang="en-US" sz="2400">
                <a:solidFill>
                  <a:srgbClr val="17375E"/>
                </a:solidFill>
              </a:rPr>
              <a:t>aised concerns such as injury, abduction, trespassing,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7375E"/>
                </a:solidFill>
              </a:rPr>
              <a:t>violence, and cost.</a:t>
            </a:r>
            <a:endParaRPr sz="2400">
              <a:solidFill>
                <a:srgbClr val="17375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Reached all </a:t>
            </a:r>
            <a:r>
              <a:rPr lang="en-US" sz="2400">
                <a:solidFill>
                  <a:srgbClr val="17375E"/>
                </a:solidFill>
              </a:rPr>
              <a:t>studied populations including low activity populations.</a:t>
            </a:r>
            <a:endParaRPr sz="2400">
              <a:solidFill>
                <a:srgbClr val="17375E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Gives the promise of game-based interventions.</a:t>
            </a:r>
            <a:endParaRPr sz="2400">
              <a:solidFill>
                <a:srgbClr val="17375E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</p:txBody>
      </p:sp>
      <p:pic>
        <p:nvPicPr>
          <p:cNvPr id="293" name="Google Shape;29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5800" y="6324600"/>
            <a:ext cx="676275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9"/>
          <p:cNvSpPr txBox="1"/>
          <p:nvPr>
            <p:ph idx="12" type="sldNum"/>
          </p:nvPr>
        </p:nvSpPr>
        <p:spPr>
          <a:xfrm>
            <a:off x="6877350" y="6407100"/>
            <a:ext cx="2133600" cy="3684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0"/>
          <p:cNvSpPr txBox="1"/>
          <p:nvPr/>
        </p:nvSpPr>
        <p:spPr>
          <a:xfrm>
            <a:off x="133050" y="1477750"/>
            <a:ext cx="8877900" cy="49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17375E"/>
                </a:solidFill>
              </a:rPr>
              <a:t>Limitations</a:t>
            </a:r>
            <a:endParaRPr sz="4800">
              <a:solidFill>
                <a:srgbClr val="17375E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17375E"/>
              </a:solidFill>
            </a:endParaRPr>
          </a:p>
        </p:txBody>
      </p:sp>
      <p:pic>
        <p:nvPicPr>
          <p:cNvPr id="300" name="Google Shape;30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5800" y="6324600"/>
            <a:ext cx="676275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0"/>
          <p:cNvSpPr txBox="1"/>
          <p:nvPr>
            <p:ph idx="12" type="sldNum"/>
          </p:nvPr>
        </p:nvSpPr>
        <p:spPr>
          <a:xfrm>
            <a:off x="6877350" y="6407100"/>
            <a:ext cx="2133600" cy="3684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2" name="Google Shape;30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7038" y="2428750"/>
            <a:ext cx="4752975" cy="400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1"/>
          <p:cNvSpPr txBox="1"/>
          <p:nvPr>
            <p:ph type="title"/>
          </p:nvPr>
        </p:nvSpPr>
        <p:spPr>
          <a:xfrm>
            <a:off x="266100" y="131175"/>
            <a:ext cx="88779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3400">
                <a:solidFill>
                  <a:srgbClr val="FFFFFF"/>
                </a:solidFill>
              </a:rPr>
              <a:t>Limitations</a:t>
            </a:r>
            <a:endParaRPr sz="3400">
              <a:solidFill>
                <a:srgbClr val="FFFFFF"/>
              </a:solidFill>
            </a:endParaRPr>
          </a:p>
        </p:txBody>
      </p:sp>
      <p:sp>
        <p:nvSpPr>
          <p:cNvPr id="308" name="Google Shape;308;p41"/>
          <p:cNvSpPr txBox="1"/>
          <p:nvPr/>
        </p:nvSpPr>
        <p:spPr>
          <a:xfrm>
            <a:off x="133050" y="1005850"/>
            <a:ext cx="8877900" cy="55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Study data set was US centric.</a:t>
            </a:r>
            <a:endParaRPr sz="2400">
              <a:solidFill>
                <a:srgbClr val="17375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Sample of Pokémon Go users is predominantly male.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Use individuals search queries as a proxy for playing Pokémon Go.</a:t>
            </a:r>
            <a:endParaRPr sz="2400">
              <a:solidFill>
                <a:srgbClr val="17375E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Consider the number of queries as indicating the degree</a:t>
            </a:r>
            <a:endParaRPr sz="2400">
              <a:solidFill>
                <a:srgbClr val="17375E"/>
              </a:solidFill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7375E"/>
                </a:solidFill>
              </a:rPr>
              <a:t>of engagement.</a:t>
            </a:r>
            <a:endParaRPr sz="2400">
              <a:solidFill>
                <a:srgbClr val="17375E"/>
              </a:solidFill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Only Microsoft Bing search results useage.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Follow-up period is currently restricted to 30 days.</a:t>
            </a:r>
            <a:endParaRPr sz="2400">
              <a:solidFill>
                <a:srgbClr val="17375E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</p:txBody>
      </p:sp>
      <p:pic>
        <p:nvPicPr>
          <p:cNvPr id="309" name="Google Shape;30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5800" y="6324600"/>
            <a:ext cx="676275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1"/>
          <p:cNvSpPr txBox="1"/>
          <p:nvPr>
            <p:ph idx="12" type="sldNum"/>
          </p:nvPr>
        </p:nvSpPr>
        <p:spPr>
          <a:xfrm>
            <a:off x="6877350" y="6407100"/>
            <a:ext cx="2133600" cy="3684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/>
          <p:nvPr/>
        </p:nvSpPr>
        <p:spPr>
          <a:xfrm>
            <a:off x="133050" y="1477750"/>
            <a:ext cx="8877900" cy="49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17375E"/>
                </a:solidFill>
              </a:rPr>
              <a:t>Significance of Physical Activities</a:t>
            </a:r>
            <a:endParaRPr sz="48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17375E"/>
              </a:solidFill>
            </a:endParaRPr>
          </a:p>
        </p:txBody>
      </p:sp>
      <p:pic>
        <p:nvPicPr>
          <p:cNvPr id="82" name="Google Shape;8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5800" y="6324600"/>
            <a:ext cx="676275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/>
          <p:nvPr>
            <p:ph idx="12" type="sldNum"/>
          </p:nvPr>
        </p:nvSpPr>
        <p:spPr>
          <a:xfrm>
            <a:off x="6877350" y="6407100"/>
            <a:ext cx="2133600" cy="3684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4" name="Google Shape;8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3775" y="3429000"/>
            <a:ext cx="3636475" cy="269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2"/>
          <p:cNvSpPr txBox="1"/>
          <p:nvPr/>
        </p:nvSpPr>
        <p:spPr>
          <a:xfrm>
            <a:off x="133050" y="1477750"/>
            <a:ext cx="8877900" cy="49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17375E"/>
                </a:solidFill>
              </a:rPr>
              <a:t>Conclusion</a:t>
            </a:r>
            <a:endParaRPr sz="4800">
              <a:solidFill>
                <a:srgbClr val="17375E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17375E"/>
              </a:solidFill>
            </a:endParaRPr>
          </a:p>
        </p:txBody>
      </p:sp>
      <p:pic>
        <p:nvPicPr>
          <p:cNvPr id="316" name="Google Shape;316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5800" y="6324600"/>
            <a:ext cx="676275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2"/>
          <p:cNvSpPr txBox="1"/>
          <p:nvPr>
            <p:ph idx="12" type="sldNum"/>
          </p:nvPr>
        </p:nvSpPr>
        <p:spPr>
          <a:xfrm>
            <a:off x="6877350" y="6407100"/>
            <a:ext cx="2133600" cy="3684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8" name="Google Shape;31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6925" y="2651300"/>
            <a:ext cx="5513525" cy="307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3"/>
          <p:cNvSpPr txBox="1"/>
          <p:nvPr>
            <p:ph type="title"/>
          </p:nvPr>
        </p:nvSpPr>
        <p:spPr>
          <a:xfrm>
            <a:off x="266100" y="131175"/>
            <a:ext cx="88779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3400">
                <a:solidFill>
                  <a:srgbClr val="FFFFFF"/>
                </a:solidFill>
              </a:rPr>
              <a:t>Conclusions</a:t>
            </a:r>
            <a:endParaRPr sz="3400">
              <a:solidFill>
                <a:srgbClr val="FFFFFF"/>
              </a:solidFill>
            </a:endParaRPr>
          </a:p>
        </p:txBody>
      </p:sp>
      <p:sp>
        <p:nvSpPr>
          <p:cNvPr id="324" name="Google Shape;324;p43"/>
          <p:cNvSpPr txBox="1"/>
          <p:nvPr/>
        </p:nvSpPr>
        <p:spPr>
          <a:xfrm>
            <a:off x="133050" y="924450"/>
            <a:ext cx="8877900" cy="55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300"/>
              <a:buChar char="●"/>
            </a:pPr>
            <a:r>
              <a:rPr lang="en-US" sz="2300">
                <a:solidFill>
                  <a:srgbClr val="17375E"/>
                </a:solidFill>
              </a:rPr>
              <a:t>Mobile games that require players to physically move in</a:t>
            </a:r>
            <a:endParaRPr sz="23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17375E"/>
                </a:solidFill>
              </a:rPr>
              <a:t>the real world appear to be an effective and are able to</a:t>
            </a:r>
            <a:endParaRPr sz="23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17375E"/>
                </a:solidFill>
              </a:rPr>
              <a:t>reach millions of engaged users.</a:t>
            </a:r>
            <a:endParaRPr sz="2300">
              <a:solidFill>
                <a:srgbClr val="17375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17375E"/>
              </a:solidFill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300"/>
              <a:buChar char="●"/>
            </a:pPr>
            <a:r>
              <a:rPr lang="en-US" sz="2300">
                <a:solidFill>
                  <a:srgbClr val="17375E"/>
                </a:solidFill>
              </a:rPr>
              <a:t>Pokémon Go increased the average activity by 1473 steps a day.</a:t>
            </a:r>
            <a:endParaRPr sz="23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17375E"/>
              </a:solidFill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300"/>
              <a:buChar char="●"/>
            </a:pPr>
            <a:r>
              <a:rPr lang="en-US" sz="2300">
                <a:solidFill>
                  <a:srgbClr val="17375E"/>
                </a:solidFill>
              </a:rPr>
              <a:t>G</a:t>
            </a:r>
            <a:r>
              <a:rPr lang="en-US" sz="2300">
                <a:solidFill>
                  <a:srgbClr val="17375E"/>
                </a:solidFill>
              </a:rPr>
              <a:t>ame has already added an estimated 144 billion steps to US physical activity.</a:t>
            </a:r>
            <a:endParaRPr sz="2300">
              <a:solidFill>
                <a:srgbClr val="17375E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17375E"/>
              </a:solidFill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300"/>
              <a:buChar char="●"/>
            </a:pPr>
            <a:r>
              <a:rPr lang="en-US" sz="2300">
                <a:solidFill>
                  <a:srgbClr val="17375E"/>
                </a:solidFill>
              </a:rPr>
              <a:t>If engagement with Pokémon Go could be sustained</a:t>
            </a:r>
            <a:endParaRPr sz="23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17375E"/>
                </a:solidFill>
              </a:rPr>
              <a:t>over the lifetime of its many users, we estimate that the game would add an estimated 2.825 million years of additional lifetime to its US users</a:t>
            </a:r>
            <a:endParaRPr sz="2300">
              <a:solidFill>
                <a:srgbClr val="17375E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17375E"/>
              </a:solidFill>
            </a:endParaRPr>
          </a:p>
        </p:txBody>
      </p:sp>
      <p:pic>
        <p:nvPicPr>
          <p:cNvPr id="325" name="Google Shape;325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5800" y="6324600"/>
            <a:ext cx="676275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3"/>
          <p:cNvSpPr txBox="1"/>
          <p:nvPr>
            <p:ph idx="12" type="sldNum"/>
          </p:nvPr>
        </p:nvSpPr>
        <p:spPr>
          <a:xfrm>
            <a:off x="6877350" y="6407100"/>
            <a:ext cx="2133600" cy="3684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4"/>
          <p:cNvSpPr txBox="1"/>
          <p:nvPr>
            <p:ph type="title"/>
          </p:nvPr>
        </p:nvSpPr>
        <p:spPr>
          <a:xfrm>
            <a:off x="266100" y="131175"/>
            <a:ext cx="88779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3400">
                <a:solidFill>
                  <a:srgbClr val="FFFFFF"/>
                </a:solidFill>
              </a:rPr>
              <a:t>Other interesting Outcomes</a:t>
            </a:r>
            <a:endParaRPr sz="3400">
              <a:solidFill>
                <a:srgbClr val="FFFFFF"/>
              </a:solidFill>
            </a:endParaRPr>
          </a:p>
        </p:txBody>
      </p:sp>
      <p:sp>
        <p:nvSpPr>
          <p:cNvPr id="332" name="Google Shape;332;p44"/>
          <p:cNvSpPr txBox="1"/>
          <p:nvPr/>
        </p:nvSpPr>
        <p:spPr>
          <a:xfrm>
            <a:off x="133050" y="924450"/>
            <a:ext cx="8877900" cy="55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 u="sng">
                <a:solidFill>
                  <a:schemeClr val="hlink"/>
                </a:solidFill>
                <a:hlinkClick r:id="rId3"/>
              </a:rPr>
              <a:t>Impact of Pokemon Go: Study in Hong Kong</a:t>
            </a:r>
            <a:endParaRPr sz="2400">
              <a:solidFill>
                <a:srgbClr val="17375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 u="sng">
                <a:solidFill>
                  <a:schemeClr val="hlink"/>
                </a:solidFill>
                <a:hlinkClick r:id="rId4"/>
              </a:rPr>
              <a:t>Weight Loss due to Pokemon Go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u="sng">
                <a:solidFill>
                  <a:schemeClr val="hlink"/>
                </a:solidFill>
                <a:hlinkClick r:id="rId5"/>
              </a:rPr>
              <a:t>Pokemon Go Accident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 u="sng">
                <a:solidFill>
                  <a:schemeClr val="hlink"/>
                </a:solidFill>
                <a:hlinkClick r:id="rId6"/>
              </a:rPr>
              <a:t>Couples sue Pokemon Go creator</a:t>
            </a:r>
            <a:endParaRPr sz="2400">
              <a:solidFill>
                <a:srgbClr val="17375E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 u="sng">
                <a:solidFill>
                  <a:schemeClr val="hlink"/>
                </a:solidFill>
                <a:hlinkClick r:id="rId7"/>
              </a:rPr>
              <a:t>Pokemon Go fans travel here</a:t>
            </a:r>
            <a:endParaRPr sz="2400">
              <a:solidFill>
                <a:srgbClr val="17375E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 u="sng">
                <a:solidFill>
                  <a:schemeClr val="hlink"/>
                </a:solidFill>
                <a:hlinkClick r:id="rId8"/>
              </a:rPr>
              <a:t>Pokemon Go Nature Showcase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 u="sng">
                <a:solidFill>
                  <a:schemeClr val="hlink"/>
                </a:solidFill>
                <a:hlinkClick r:id="rId9"/>
              </a:rPr>
              <a:t>Rapid decline in Pokemon Go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</p:txBody>
      </p:sp>
      <p:pic>
        <p:nvPicPr>
          <p:cNvPr id="333" name="Google Shape;333;p4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305800" y="6324600"/>
            <a:ext cx="676275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4"/>
          <p:cNvSpPr txBox="1"/>
          <p:nvPr>
            <p:ph idx="12" type="sldNum"/>
          </p:nvPr>
        </p:nvSpPr>
        <p:spPr>
          <a:xfrm>
            <a:off x="6846075" y="6407100"/>
            <a:ext cx="2136000" cy="3684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5"/>
          <p:cNvSpPr txBox="1"/>
          <p:nvPr/>
        </p:nvSpPr>
        <p:spPr>
          <a:xfrm>
            <a:off x="133050" y="1477750"/>
            <a:ext cx="8877900" cy="49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17375E"/>
                </a:solidFill>
              </a:rPr>
              <a:t>Thank You</a:t>
            </a:r>
            <a:endParaRPr sz="4800">
              <a:solidFill>
                <a:srgbClr val="17375E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17375E"/>
              </a:solidFill>
            </a:endParaRPr>
          </a:p>
        </p:txBody>
      </p:sp>
      <p:pic>
        <p:nvPicPr>
          <p:cNvPr id="340" name="Google Shape;340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5800" y="6324600"/>
            <a:ext cx="676275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5"/>
          <p:cNvSpPr txBox="1"/>
          <p:nvPr>
            <p:ph idx="12" type="sldNum"/>
          </p:nvPr>
        </p:nvSpPr>
        <p:spPr>
          <a:xfrm>
            <a:off x="6848475" y="6407100"/>
            <a:ext cx="2133600" cy="3684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42" name="Google Shape;34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0825" y="2466900"/>
            <a:ext cx="6043975" cy="337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>
            <p:ph type="title"/>
          </p:nvPr>
        </p:nvSpPr>
        <p:spPr>
          <a:xfrm>
            <a:off x="250825" y="211900"/>
            <a:ext cx="64086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>
                <a:solidFill>
                  <a:srgbClr val="FFFFFF"/>
                </a:solidFill>
              </a:rPr>
              <a:t>Why is physical activity important</a:t>
            </a:r>
            <a:r>
              <a:rPr lang="en-US" sz="3200">
                <a:solidFill>
                  <a:srgbClr val="FFFFFF"/>
                </a:solidFill>
              </a:rPr>
              <a:t>?</a:t>
            </a:r>
            <a:endParaRPr sz="3200">
              <a:solidFill>
                <a:srgbClr val="FFFFFF"/>
              </a:solidFill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133050" y="1477750"/>
            <a:ext cx="8877900" cy="49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>
                <a:solidFill>
                  <a:srgbClr val="17375E"/>
                </a:solidFill>
              </a:rPr>
              <a:t>“Those who think they have no time for bodily exercise will sooner or later have to find time for illness.” </a:t>
            </a:r>
            <a:endParaRPr i="1" sz="2400">
              <a:solidFill>
                <a:srgbClr val="17375E"/>
              </a:solidFill>
            </a:endParaRPr>
          </a:p>
          <a:p>
            <a:pPr indent="0" lvl="0" marL="5029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7375E"/>
                </a:solidFill>
              </a:rPr>
              <a:t>- Edward Stanley,</a:t>
            </a:r>
            <a:endParaRPr sz="2400">
              <a:solidFill>
                <a:srgbClr val="17375E"/>
              </a:solidFill>
            </a:endParaRPr>
          </a:p>
          <a:p>
            <a:pPr indent="0" lvl="0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7375E"/>
                </a:solidFill>
              </a:rPr>
              <a:t>  						</a:t>
            </a:r>
            <a:r>
              <a:rPr lang="en-US" sz="1800">
                <a:solidFill>
                  <a:srgbClr val="17375E"/>
                </a:solidFill>
              </a:rPr>
              <a:t>Earl of Derby, December 20, 1873</a:t>
            </a:r>
            <a:endParaRPr sz="1800">
              <a:solidFill>
                <a:srgbClr val="17375E"/>
              </a:solidFill>
            </a:endParaRPr>
          </a:p>
          <a:p>
            <a:pPr indent="0" lvl="0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Physical activity is critical to human health</a:t>
            </a:r>
            <a:endParaRPr sz="2400">
              <a:solidFill>
                <a:srgbClr val="17375E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More physical activity =&gt; </a:t>
            </a:r>
            <a:endParaRPr sz="2400">
              <a:solidFill>
                <a:srgbClr val="17375E"/>
              </a:solidFill>
            </a:endParaRPr>
          </a:p>
          <a:p>
            <a:pPr indent="-3810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➔"/>
            </a:pPr>
            <a:r>
              <a:rPr lang="en-US" sz="2400">
                <a:solidFill>
                  <a:srgbClr val="17375E"/>
                </a:solidFill>
              </a:rPr>
              <a:t>longer life</a:t>
            </a:r>
            <a:endParaRPr sz="2400">
              <a:solidFill>
                <a:srgbClr val="17375E"/>
              </a:solidFill>
            </a:endParaRPr>
          </a:p>
          <a:p>
            <a:pPr indent="-3810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➔"/>
            </a:pPr>
            <a:r>
              <a:rPr lang="en-US" sz="2400">
                <a:solidFill>
                  <a:srgbClr val="17375E"/>
                </a:solidFill>
              </a:rPr>
              <a:t>less prone to diseases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17375E"/>
              </a:solidFill>
            </a:endParaRPr>
          </a:p>
        </p:txBody>
      </p:sp>
      <p:pic>
        <p:nvPicPr>
          <p:cNvPr id="91" name="Google Shape;9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5800" y="6324600"/>
            <a:ext cx="676275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/>
          <p:nvPr>
            <p:ph idx="12" type="sldNum"/>
          </p:nvPr>
        </p:nvSpPr>
        <p:spPr>
          <a:xfrm>
            <a:off x="6877350" y="6324600"/>
            <a:ext cx="2133600" cy="3684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/>
          <p:nvPr>
            <p:ph type="title"/>
          </p:nvPr>
        </p:nvSpPr>
        <p:spPr>
          <a:xfrm>
            <a:off x="266100" y="81650"/>
            <a:ext cx="8877900" cy="683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3400">
                <a:solidFill>
                  <a:srgbClr val="FFFFFF"/>
                </a:solidFill>
              </a:rPr>
              <a:t>Snapshot of health status</a:t>
            </a:r>
            <a:endParaRPr sz="3400">
              <a:solidFill>
                <a:srgbClr val="FFFFFF"/>
              </a:solidFill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133050" y="1477750"/>
            <a:ext cx="8877900" cy="49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Worldwide, lack of physical inactivity contributes to </a:t>
            </a:r>
            <a:endParaRPr sz="2400">
              <a:solidFill>
                <a:srgbClr val="17375E"/>
              </a:solidFill>
            </a:endParaRPr>
          </a:p>
          <a:p>
            <a:pPr indent="-3810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➔"/>
            </a:pPr>
            <a:r>
              <a:rPr b="1" lang="en-US" sz="2400">
                <a:solidFill>
                  <a:srgbClr val="17375E"/>
                </a:solidFill>
              </a:rPr>
              <a:t>5.3 million</a:t>
            </a:r>
            <a:r>
              <a:rPr lang="en-US" sz="2400">
                <a:solidFill>
                  <a:srgbClr val="17375E"/>
                </a:solidFill>
              </a:rPr>
              <a:t> deaths per year </a:t>
            </a:r>
            <a:endParaRPr sz="2400">
              <a:solidFill>
                <a:srgbClr val="17375E"/>
              </a:solidFill>
            </a:endParaRPr>
          </a:p>
          <a:p>
            <a:pPr indent="-3810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➔"/>
            </a:pPr>
            <a:r>
              <a:rPr lang="en-US" sz="2400">
                <a:solidFill>
                  <a:srgbClr val="17375E"/>
                </a:solidFill>
              </a:rPr>
              <a:t>economic burden of US </a:t>
            </a:r>
            <a:r>
              <a:rPr b="1" lang="en-US" sz="2400">
                <a:solidFill>
                  <a:srgbClr val="17375E"/>
                </a:solidFill>
              </a:rPr>
              <a:t>$67.5 billion</a:t>
            </a:r>
            <a:endParaRPr b="1"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Only </a:t>
            </a:r>
            <a:r>
              <a:rPr b="1" lang="en-US" sz="2400">
                <a:solidFill>
                  <a:srgbClr val="17375E"/>
                </a:solidFill>
              </a:rPr>
              <a:t>21%</a:t>
            </a:r>
            <a:r>
              <a:rPr lang="en-US" sz="2400">
                <a:solidFill>
                  <a:srgbClr val="17375E"/>
                </a:solidFill>
              </a:rPr>
              <a:t> of US adults meet official physical activity guidelines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Less than </a:t>
            </a:r>
            <a:r>
              <a:rPr b="1" lang="en-US" sz="2400">
                <a:solidFill>
                  <a:srgbClr val="17375E"/>
                </a:solidFill>
              </a:rPr>
              <a:t>30%</a:t>
            </a:r>
            <a:r>
              <a:rPr lang="en-US" sz="2400">
                <a:solidFill>
                  <a:srgbClr val="17375E"/>
                </a:solidFill>
              </a:rPr>
              <a:t> of US high school students get at least 60 minutes of physical activity everyday</a:t>
            </a:r>
            <a:endParaRPr sz="2400">
              <a:solidFill>
                <a:srgbClr val="17375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</p:txBody>
      </p:sp>
      <p:sp>
        <p:nvSpPr>
          <p:cNvPr id="99" name="Google Shape;99;p17"/>
          <p:cNvSpPr txBox="1"/>
          <p:nvPr/>
        </p:nvSpPr>
        <p:spPr>
          <a:xfrm>
            <a:off x="1620025" y="2909283"/>
            <a:ext cx="13368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00" name="Google Shape;10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5800" y="6324600"/>
            <a:ext cx="676275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7"/>
          <p:cNvSpPr txBox="1"/>
          <p:nvPr>
            <p:ph idx="12" type="sldNum"/>
          </p:nvPr>
        </p:nvSpPr>
        <p:spPr>
          <a:xfrm>
            <a:off x="6553200" y="6172200"/>
            <a:ext cx="2133600" cy="3684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/>
          <p:nvPr/>
        </p:nvSpPr>
        <p:spPr>
          <a:xfrm>
            <a:off x="133050" y="1220700"/>
            <a:ext cx="8877900" cy="49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17375E"/>
                </a:solidFill>
              </a:rPr>
              <a:t>About Pokémon Go</a:t>
            </a:r>
            <a:endParaRPr sz="48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17375E"/>
              </a:solidFill>
            </a:endParaRPr>
          </a:p>
        </p:txBody>
      </p:sp>
      <p:pic>
        <p:nvPicPr>
          <p:cNvPr id="107" name="Google Shape;10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5800" y="6324600"/>
            <a:ext cx="676275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 txBox="1"/>
          <p:nvPr>
            <p:ph idx="12" type="sldNum"/>
          </p:nvPr>
        </p:nvSpPr>
        <p:spPr>
          <a:xfrm>
            <a:off x="6877350" y="6407100"/>
            <a:ext cx="2133600" cy="3684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9" name="Google Shape;10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0" y="2092325"/>
            <a:ext cx="7620000" cy="436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/>
          <p:nvPr>
            <p:ph type="title"/>
          </p:nvPr>
        </p:nvSpPr>
        <p:spPr>
          <a:xfrm>
            <a:off x="266100" y="81650"/>
            <a:ext cx="8877900" cy="683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400">
                <a:solidFill>
                  <a:srgbClr val="FFFFFF"/>
                </a:solidFill>
              </a:rPr>
              <a:t>What is Pokémon Go?</a:t>
            </a:r>
            <a:endParaRPr sz="3400">
              <a:solidFill>
                <a:srgbClr val="FFFFFF"/>
              </a:solidFill>
            </a:endParaRPr>
          </a:p>
        </p:txBody>
      </p:sp>
      <p:sp>
        <p:nvSpPr>
          <p:cNvPr id="115" name="Google Shape;115;p19"/>
          <p:cNvSpPr txBox="1"/>
          <p:nvPr/>
        </p:nvSpPr>
        <p:spPr>
          <a:xfrm>
            <a:off x="133050" y="1477750"/>
            <a:ext cx="8877900" cy="49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Augmented reality mobile game 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Uses the mobile device GPS to locate, capture, battle, and train virtual creatures aka Pokémon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Bridges real world with the virtual Pokémon universe</a:t>
            </a:r>
            <a:endParaRPr sz="2400">
              <a:solidFill>
                <a:srgbClr val="17375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Most-downloaded in its first month of release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b="1" lang="en-US" sz="2400">
                <a:solidFill>
                  <a:srgbClr val="17375E"/>
                </a:solidFill>
              </a:rPr>
              <a:t>800 million</a:t>
            </a:r>
            <a:r>
              <a:rPr lang="en-US" sz="2400">
                <a:solidFill>
                  <a:srgbClr val="17375E"/>
                </a:solidFill>
              </a:rPr>
              <a:t> downloads worldwide.</a:t>
            </a:r>
            <a:endParaRPr sz="2400">
              <a:solidFill>
                <a:srgbClr val="17375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</p:txBody>
      </p:sp>
      <p:sp>
        <p:nvSpPr>
          <p:cNvPr id="116" name="Google Shape;116;p19"/>
          <p:cNvSpPr txBox="1"/>
          <p:nvPr/>
        </p:nvSpPr>
        <p:spPr>
          <a:xfrm>
            <a:off x="1681425" y="2888808"/>
            <a:ext cx="13368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17" name="Google Shape;11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5800" y="6324600"/>
            <a:ext cx="676275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9"/>
          <p:cNvSpPr txBox="1"/>
          <p:nvPr>
            <p:ph idx="12" type="sldNum"/>
          </p:nvPr>
        </p:nvSpPr>
        <p:spPr>
          <a:xfrm>
            <a:off x="6877350" y="6407100"/>
            <a:ext cx="2133600" cy="3684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/>
          <p:nvPr>
            <p:ph type="title"/>
          </p:nvPr>
        </p:nvSpPr>
        <p:spPr>
          <a:xfrm>
            <a:off x="266100" y="81650"/>
            <a:ext cx="8877900" cy="683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3400">
                <a:solidFill>
                  <a:srgbClr val="FFFFFF"/>
                </a:solidFill>
              </a:rPr>
              <a:t>Pokémon Go and physical activity </a:t>
            </a:r>
            <a:endParaRPr sz="3400">
              <a:solidFill>
                <a:srgbClr val="FFFFFF"/>
              </a:solidFill>
            </a:endParaRPr>
          </a:p>
        </p:txBody>
      </p:sp>
      <p:sp>
        <p:nvSpPr>
          <p:cNvPr id="124" name="Google Shape;124;p20"/>
          <p:cNvSpPr txBox="1"/>
          <p:nvPr/>
        </p:nvSpPr>
        <p:spPr>
          <a:xfrm>
            <a:off x="133050" y="1477750"/>
            <a:ext cx="8877900" cy="49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Pokémon Go requires physical engagement of users with outside world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Locating rare pokemons requires considerable amount of physical activity for the players.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 </a:t>
            </a:r>
            <a:r>
              <a:rPr lang="en-US" sz="2400">
                <a:solidFill>
                  <a:srgbClr val="17375E"/>
                </a:solidFill>
              </a:rPr>
              <a:t>PokéStops makes you take the extra few steps to re-equip</a:t>
            </a:r>
            <a:endParaRPr sz="2400">
              <a:solidFill>
                <a:srgbClr val="17375E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Outside Gym battles always better than games on couch. 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</p:txBody>
      </p:sp>
      <p:pic>
        <p:nvPicPr>
          <p:cNvPr id="125" name="Google Shape;12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5800" y="6324600"/>
            <a:ext cx="676275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0"/>
          <p:cNvSpPr txBox="1"/>
          <p:nvPr>
            <p:ph idx="12" type="sldNum"/>
          </p:nvPr>
        </p:nvSpPr>
        <p:spPr>
          <a:xfrm>
            <a:off x="6877350" y="6324600"/>
            <a:ext cx="2133600" cy="3684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/>
          <p:nvPr>
            <p:ph type="title"/>
          </p:nvPr>
        </p:nvSpPr>
        <p:spPr>
          <a:xfrm>
            <a:off x="133050" y="102000"/>
            <a:ext cx="8877900" cy="683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400">
                <a:solidFill>
                  <a:srgbClr val="FFFFFF"/>
                </a:solidFill>
              </a:rPr>
              <a:t>Main research questions</a:t>
            </a:r>
            <a:endParaRPr sz="3400">
              <a:solidFill>
                <a:srgbClr val="FFFFFF"/>
              </a:solidFill>
            </a:endParaRPr>
          </a:p>
        </p:txBody>
      </p:sp>
      <p:sp>
        <p:nvSpPr>
          <p:cNvPr id="132" name="Google Shape;132;p21"/>
          <p:cNvSpPr txBox="1"/>
          <p:nvPr/>
        </p:nvSpPr>
        <p:spPr>
          <a:xfrm>
            <a:off x="133050" y="1477750"/>
            <a:ext cx="8877900" cy="49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Does playing Pokémon Go increase physical activity?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How large is this effect and how long does it persist?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Is it affecting people of all ages, gender, and weight status?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Effects of Pokémon Go on physical health vs other mobile health apps ?</a:t>
            </a:r>
            <a:endParaRPr sz="2400">
              <a:solidFill>
                <a:srgbClr val="17375E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2400"/>
              <a:buChar char="●"/>
            </a:pPr>
            <a:r>
              <a:rPr lang="en-US" sz="2400">
                <a:solidFill>
                  <a:srgbClr val="17375E"/>
                </a:solidFill>
              </a:rPr>
              <a:t>What is the impact in United States and potential implications if the app sustains user engagement for long </a:t>
            </a:r>
            <a:r>
              <a:rPr lang="en-US" sz="2400">
                <a:solidFill>
                  <a:srgbClr val="17375E"/>
                </a:solidFill>
              </a:rPr>
              <a:t>time</a:t>
            </a:r>
            <a:r>
              <a:rPr lang="en-US" sz="2400">
                <a:solidFill>
                  <a:srgbClr val="17375E"/>
                </a:solidFill>
              </a:rPr>
              <a:t>?</a:t>
            </a:r>
            <a:endParaRPr sz="2400">
              <a:solidFill>
                <a:srgbClr val="17375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75E"/>
              </a:solidFill>
            </a:endParaRPr>
          </a:p>
        </p:txBody>
      </p:sp>
      <p:sp>
        <p:nvSpPr>
          <p:cNvPr id="133" name="Google Shape;133;p21"/>
          <p:cNvSpPr txBox="1"/>
          <p:nvPr/>
        </p:nvSpPr>
        <p:spPr>
          <a:xfrm>
            <a:off x="1681425" y="2888808"/>
            <a:ext cx="13368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34" name="Google Shape;13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5800" y="6324600"/>
            <a:ext cx="676275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1"/>
          <p:cNvSpPr txBox="1"/>
          <p:nvPr>
            <p:ph idx="12" type="sldNum"/>
          </p:nvPr>
        </p:nvSpPr>
        <p:spPr>
          <a:xfrm>
            <a:off x="6877350" y="6324600"/>
            <a:ext cx="2133600" cy="3684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efault - 1_Titel und Inhalt ohne Messag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