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47"/>
  </p:notesMasterIdLst>
  <p:handoutMasterIdLst>
    <p:handoutMasterId r:id="rId48"/>
  </p:handoutMasterIdLst>
  <p:sldIdLst>
    <p:sldId id="355" r:id="rId7"/>
    <p:sldId id="415" r:id="rId8"/>
    <p:sldId id="444" r:id="rId9"/>
    <p:sldId id="445" r:id="rId10"/>
    <p:sldId id="426" r:id="rId11"/>
    <p:sldId id="408" r:id="rId12"/>
    <p:sldId id="424" r:id="rId13"/>
    <p:sldId id="410" r:id="rId14"/>
    <p:sldId id="411" r:id="rId15"/>
    <p:sldId id="412" r:id="rId16"/>
    <p:sldId id="419" r:id="rId17"/>
    <p:sldId id="416" r:id="rId18"/>
    <p:sldId id="423" r:id="rId19"/>
    <p:sldId id="399" r:id="rId20"/>
    <p:sldId id="427" r:id="rId21"/>
    <p:sldId id="428" r:id="rId22"/>
    <p:sldId id="429" r:id="rId23"/>
    <p:sldId id="431" r:id="rId24"/>
    <p:sldId id="432" r:id="rId25"/>
    <p:sldId id="436" r:id="rId26"/>
    <p:sldId id="437" r:id="rId27"/>
    <p:sldId id="398" r:id="rId28"/>
    <p:sldId id="417" r:id="rId29"/>
    <p:sldId id="402" r:id="rId30"/>
    <p:sldId id="403" r:id="rId31"/>
    <p:sldId id="430" r:id="rId32"/>
    <p:sldId id="433" r:id="rId33"/>
    <p:sldId id="404" r:id="rId34"/>
    <p:sldId id="434" r:id="rId35"/>
    <p:sldId id="435" r:id="rId36"/>
    <p:sldId id="405" r:id="rId37"/>
    <p:sldId id="438" r:id="rId38"/>
    <p:sldId id="439" r:id="rId39"/>
    <p:sldId id="406" r:id="rId40"/>
    <p:sldId id="440" r:id="rId41"/>
    <p:sldId id="441" r:id="rId42"/>
    <p:sldId id="418" r:id="rId43"/>
    <p:sldId id="407" r:id="rId44"/>
    <p:sldId id="443" r:id="rId45"/>
    <p:sldId id="442" r:id="rId46"/>
  </p:sldIdLst>
  <p:sldSz cx="9144000" cy="6858000" type="screen4x3"/>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88283" autoAdjust="0"/>
  </p:normalViewPr>
  <p:slideViewPr>
    <p:cSldViewPr snapToGrid="0">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5" d="100"/>
          <a:sy n="135" d="100"/>
        </p:scale>
        <p:origin x="-1518" y="-90"/>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16/05/2019</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16/05/2019</a:t>
            </a:fld>
            <a:endParaRPr lang="en-GB"/>
          </a:p>
        </p:txBody>
      </p:sp>
      <p:sp>
        <p:nvSpPr>
          <p:cNvPr id="4" name="Folienbildplatzhalter 3"/>
          <p:cNvSpPr>
            <a:spLocks noGrp="1" noRot="1" noChangeAspect="1"/>
          </p:cNvSpPr>
          <p:nvPr>
            <p:ph type="sldImg" idx="2"/>
          </p:nvPr>
        </p:nvSpPr>
        <p:spPr>
          <a:xfrm>
            <a:off x="3295650" y="500063"/>
            <a:ext cx="333375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p>
            <a:r>
              <a:rPr lang="en-US"/>
              <a:t>Julian Schmitz | TUM Informatics | Seminar - Internet of People</a:t>
            </a:r>
            <a:endParaRPr lang="en-US" dirty="0"/>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477139"/>
            <a:ext cx="9144000" cy="43808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noProof="0"/>
              <a:t>Julian Schmitz | TUM Informatics | Seminar - Internet of People</a:t>
            </a:r>
            <a:endParaRPr lang="de-DE" noProof="0"/>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baseline="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noProof="0"/>
              <a:t>Julian Schmitz | TUM Informatics | Seminar - Internet of People</a:t>
            </a:r>
            <a:endParaRPr lang="de-DE" noProof="0"/>
          </a:p>
        </p:txBody>
      </p:sp>
      <p:sp>
        <p:nvSpPr>
          <p:cNvPr id="9" name="Bildplatzhalter 8"/>
          <p:cNvSpPr>
            <a:spLocks noGrp="1"/>
          </p:cNvSpPr>
          <p:nvPr>
            <p:ph type="pic" sz="quarter" idx="17"/>
          </p:nvPr>
        </p:nvSpPr>
        <p:spPr>
          <a:xfrm>
            <a:off x="0" y="2476500"/>
            <a:ext cx="9144000" cy="4381500"/>
          </a:xfrm>
          <a:prstGeom prst="rect">
            <a:avLst/>
          </a:prstGeom>
        </p:spPr>
        <p:txBody>
          <a:bodyPr/>
          <a:lstStyle/>
          <a:p>
            <a:endParaRPr lang="de-DE"/>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91640"/>
            <a:ext cx="9144000" cy="5166360"/>
          </a:xfrm>
          <a:prstGeom prst="rect">
            <a:avLst/>
          </a:prstGeom>
        </p:spPr>
        <p:txBody>
          <a:bodyPr/>
          <a:lstStyle>
            <a:lvl1pPr>
              <a:lnSpc>
                <a:spcPct val="114000"/>
              </a:lnSpc>
              <a:defRPr/>
            </a:lvl1pPr>
          </a:lstStyle>
          <a:p>
            <a:endParaRPr lang="de-DE" dirty="0"/>
          </a:p>
        </p:txBody>
      </p:sp>
      <p:sp>
        <p:nvSpPr>
          <p:cNvPr id="6" name="Foliennummernplatzhalter 5"/>
          <p:cNvSpPr>
            <a:spLocks noGrp="1"/>
          </p:cNvSpPr>
          <p:nvPr>
            <p:ph type="sldNum" sz="quarter" idx="15"/>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6"/>
          </p:nvPr>
        </p:nvSpPr>
        <p:spPr/>
        <p:txBody>
          <a:bodyPr/>
          <a:lstStyle/>
          <a:p>
            <a:r>
              <a:rPr lang="en-US"/>
              <a:t>Julian Schmitz | TUM Informatics | Seminar - Internet of People</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425798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94334"/>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en-US"/>
              <a:t>Julian Schmitz | TUM Informatics | Seminar - Internet of People</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en-US"/>
              <a:t>Julian Schmitz | TUM Informatics | Seminar - Internet of People</a:t>
            </a:r>
            <a:endParaRPr lang="en-US" dirty="0"/>
          </a:p>
        </p:txBody>
      </p:sp>
      <p:sp>
        <p:nvSpPr>
          <p:cNvPr id="5" name="Titel 1"/>
          <p:cNvSpPr>
            <a:spLocks noGrp="1"/>
          </p:cNvSpPr>
          <p:nvPr>
            <p:ph type="title" hasCustomPrompt="1"/>
          </p:nvPr>
        </p:nvSpPr>
        <p:spPr>
          <a:xfrm>
            <a:off x="319090" y="994334"/>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94334"/>
            <a:ext cx="8508999" cy="501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30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en-US"/>
              <a:t>Julian Schmitz | TUM Informatics | Seminar - Internet of People</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2"/>
          </p:nvPr>
        </p:nvSpPr>
        <p:spPr/>
        <p:txBody>
          <a:bodyPr/>
          <a:lstStyle/>
          <a:p>
            <a:r>
              <a:rPr lang="en-US"/>
              <a:t>Julian Schmitz | TUM Informatics | Seminar - Internet of People</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6" name="Inhaltsplatzhalter 2"/>
          <p:cNvSpPr>
            <a:spLocks noGrp="1"/>
          </p:cNvSpPr>
          <p:nvPr>
            <p:ph idx="10" hasCustomPrompt="1"/>
          </p:nvPr>
        </p:nvSpPr>
        <p:spPr>
          <a:xfrm>
            <a:off x="319088" y="1978720"/>
            <a:ext cx="8508999"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6408271"/>
            <a:ext cx="575236" cy="3585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a:t>
            </a:fld>
            <a:endParaRPr lang="de-DE" dirty="0"/>
          </a:p>
        </p:txBody>
      </p:sp>
      <p:sp>
        <p:nvSpPr>
          <p:cNvPr id="10" name="Fußzeilenplatzhalter 9"/>
          <p:cNvSpPr>
            <a:spLocks noGrp="1"/>
          </p:cNvSpPr>
          <p:nvPr>
            <p:ph type="ftr" sz="quarter" idx="13"/>
          </p:nvPr>
        </p:nvSpPr>
        <p:spPr/>
        <p:txBody>
          <a:bodyPr/>
          <a:lstStyle/>
          <a:p>
            <a:r>
              <a:rPr lang="en-US"/>
              <a:t>Julian Schmitz | TUM Informatics | Seminar - Internet of People</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762188"/>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en-US"/>
              <a:t>Julian Schmitz | TUM Informatics | Seminar - Internet of People</a:t>
            </a:r>
            <a:endParaRPr lang="en-US" dirty="0"/>
          </a:p>
        </p:txBody>
      </p:sp>
      <p:sp>
        <p:nvSpPr>
          <p:cNvPr id="6"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762188"/>
            <a:ext cx="8508999" cy="46995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a:t>
            </a:fld>
            <a:endParaRPr lang="de-DE" dirty="0"/>
          </a:p>
        </p:txBody>
      </p:sp>
      <p:sp>
        <p:nvSpPr>
          <p:cNvPr id="7" name="Fußzeilenplatzhalter 6"/>
          <p:cNvSpPr>
            <a:spLocks noGrp="1"/>
          </p:cNvSpPr>
          <p:nvPr>
            <p:ph type="ftr" sz="quarter" idx="12"/>
          </p:nvPr>
        </p:nvSpPr>
        <p:spPr/>
        <p:txBody>
          <a:bodyPr/>
          <a:lstStyle/>
          <a:p>
            <a:r>
              <a:rPr lang="en-US"/>
              <a:t>Julian Schmitz | TUM Informatics | Seminar - Internet of People</a:t>
            </a:r>
            <a:endParaRPr lang="en-US" dirty="0"/>
          </a:p>
        </p:txBody>
      </p:sp>
      <p:sp>
        <p:nvSpPr>
          <p:cNvPr id="6"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40078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499360"/>
            <a:ext cx="8508999" cy="3962400"/>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a:t>
            </a:fld>
            <a:endParaRPr lang="de-DE" dirty="0"/>
          </a:p>
        </p:txBody>
      </p:sp>
      <p:sp useBgFill="1">
        <p:nvSpPr>
          <p:cNvPr id="7" name="Fußzeilenplatzhalter 6"/>
          <p:cNvSpPr>
            <a:spLocks noGrp="1"/>
          </p:cNvSpPr>
          <p:nvPr>
            <p:ph type="ftr" sz="quarter" idx="12"/>
          </p:nvPr>
        </p:nvSpPr>
        <p:spPr/>
        <p:txBody>
          <a:bodyPr/>
          <a:lstStyle/>
          <a:p>
            <a:r>
              <a:rPr lang="en-US"/>
              <a:t>Julian Schmitz | TUM Informatics | Seminar - Internet of People</a:t>
            </a:r>
            <a:endParaRPr lang="en-US" dirty="0"/>
          </a:p>
        </p:txBody>
      </p:sp>
      <p:sp useBgFill="1">
        <p:nvSpPr>
          <p:cNvPr id="6" name="Textplatzhalter 7"/>
          <p:cNvSpPr>
            <a:spLocks noGrp="1"/>
          </p:cNvSpPr>
          <p:nvPr>
            <p:ph type="body" sz="quarter" idx="13" hasCustomPrompt="1"/>
          </p:nvPr>
        </p:nvSpPr>
        <p:spPr>
          <a:xfrm>
            <a:off x="319089" y="1762188"/>
            <a:ext cx="8508999" cy="714951"/>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8"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baseline="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13" name="Inhaltsplatzhalter 2"/>
          <p:cNvSpPr>
            <a:spLocks noGrp="1"/>
          </p:cNvSpPr>
          <p:nvPr>
            <p:ph idx="15" hasCustomPrompt="1"/>
          </p:nvPr>
        </p:nvSpPr>
        <p:spPr>
          <a:xfrm>
            <a:off x="4647179" y="1762188"/>
            <a:ext cx="4180910" cy="4687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vl2pPr>
              <a:lnSpc>
                <a:spcPct val="114000"/>
              </a:lnSpc>
              <a:defRPr lang="de-DE" noProof="0" dirty="0" smtClean="0"/>
            </a:lvl2pPr>
            <a:lvl3pPr>
              <a:defRPr sz="1600"/>
            </a:lvl3pPr>
          </a:lstStyle>
          <a:p>
            <a:pPr lvl="0"/>
            <a:r>
              <a:rPr lang="de-DE" noProof="0" dirty="0"/>
              <a:t>Inhalt durch Klicken bearbeiten</a:t>
            </a:r>
          </a:p>
          <a:p>
            <a:pPr lvl="1"/>
            <a:r>
              <a:rPr lang="de-DE" noProof="0" dirty="0"/>
              <a:t>Zweite Ebene</a:t>
            </a:r>
          </a:p>
          <a:p>
            <a:pPr lvl="2"/>
            <a:r>
              <a:rPr lang="de-DE" sz="1600" noProof="0" dirty="0"/>
              <a:t>Dritte Ebene</a:t>
            </a:r>
            <a:endParaRPr lang="de-DE" noProof="0" dirty="0"/>
          </a:p>
        </p:txBody>
      </p:sp>
      <p:sp>
        <p:nvSpPr>
          <p:cNvPr id="6" name="Foliennummernplatzhalter 5"/>
          <p:cNvSpPr>
            <a:spLocks noGrp="1"/>
          </p:cNvSpPr>
          <p:nvPr>
            <p:ph type="sldNum" sz="quarter" idx="16"/>
          </p:nvPr>
        </p:nvSpPr>
        <p:spPr/>
        <p:txBody>
          <a:bodyPr/>
          <a:lstStyle/>
          <a:p>
            <a:fld id="{CE58CB1E-F828-4F11-99E0-327109AF9DA4}" type="slidenum">
              <a:rPr lang="de-DE" smtClean="0"/>
              <a:pPr/>
              <a:t>‹#›</a:t>
            </a:fld>
            <a:endParaRPr lang="de-DE" dirty="0"/>
          </a:p>
        </p:txBody>
      </p:sp>
      <p:sp>
        <p:nvSpPr>
          <p:cNvPr id="8" name="Fußzeilenplatzhalter 7"/>
          <p:cNvSpPr>
            <a:spLocks noGrp="1"/>
          </p:cNvSpPr>
          <p:nvPr>
            <p:ph type="ftr" sz="quarter" idx="17"/>
          </p:nvPr>
        </p:nvSpPr>
        <p:spPr/>
        <p:txBody>
          <a:bodyPr/>
          <a:lstStyle/>
          <a:p>
            <a:r>
              <a:rPr lang="en-US"/>
              <a:t>Julian Schmitz | TUM Informatics | Seminar - Internet of People</a:t>
            </a:r>
            <a:endParaRPr lang="en-US" dirty="0"/>
          </a:p>
        </p:txBody>
      </p:sp>
      <p:sp>
        <p:nvSpPr>
          <p:cNvPr id="7"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346290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89" y="1762188"/>
            <a:ext cx="8508999" cy="7149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noProof="0" dirty="0" smtClean="0"/>
            </a:lvl1pPr>
          </a:lstStyle>
          <a:p>
            <a:pPr lvl="0"/>
            <a:r>
              <a:rPr lang="de-DE" noProof="0" dirty="0"/>
              <a:t>Inhalt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a:t>
            </a:fld>
            <a:endParaRPr lang="de-DE" dirty="0"/>
          </a:p>
        </p:txBody>
      </p:sp>
      <p:sp>
        <p:nvSpPr>
          <p:cNvPr id="12" name="Fußzeilenplatzhalter 11"/>
          <p:cNvSpPr>
            <a:spLocks noGrp="1"/>
          </p:cNvSpPr>
          <p:nvPr>
            <p:ph type="ftr" sz="quarter" idx="16"/>
          </p:nvPr>
        </p:nvSpPr>
        <p:spPr/>
        <p:txBody>
          <a:bodyPr/>
          <a:lstStyle/>
          <a:p>
            <a:r>
              <a:rPr lang="en-US" noProof="0"/>
              <a:t>Julian Schmitz | TUM Informatics | Seminar - Internet of People</a:t>
            </a:r>
            <a:endParaRPr lang="de-DE" noProof="0"/>
          </a:p>
        </p:txBody>
      </p:sp>
      <p:sp>
        <p:nvSpPr>
          <p:cNvPr id="8" name="Inhaltsplatzhalter 9"/>
          <p:cNvSpPr>
            <a:spLocks noGrp="1"/>
          </p:cNvSpPr>
          <p:nvPr>
            <p:ph sz="quarter" idx="18"/>
          </p:nvPr>
        </p:nvSpPr>
        <p:spPr>
          <a:xfrm>
            <a:off x="316992" y="2484000"/>
            <a:ext cx="4242816" cy="3974655"/>
          </a:xfrm>
          <a:prstGeom prst="rect">
            <a:avLst/>
          </a:prstGeom>
        </p:spPr>
        <p:txBody>
          <a:bodyPr lIns="0" rIns="0"/>
          <a:lstStyle>
            <a:lvl1pPr>
              <a:defRPr lang="de-DE" sz="1600" kern="1200" noProof="0" dirty="0" smtClean="0">
                <a:solidFill>
                  <a:schemeClr val="tx1"/>
                </a:solidFill>
                <a:latin typeface="+mn-lt"/>
                <a:ea typeface="+mn-ea"/>
                <a:cs typeface="+mn-cs"/>
              </a:defRPr>
            </a:lvl1pPr>
            <a:lvl2pPr>
              <a:defRPr/>
            </a:lvl2pPr>
            <a:lvl3pPr>
              <a:defRPr sz="1600"/>
            </a:lvl3pPr>
          </a:lstStyle>
          <a:p>
            <a:pPr lvl="0"/>
            <a:r>
              <a:rPr lang="de-DE" dirty="0"/>
              <a:t>Textmasterformate durch Klicken bearbeiten</a:t>
            </a:r>
          </a:p>
          <a:p>
            <a:pPr lvl="1"/>
            <a:r>
              <a:rPr lang="de-DE" dirty="0"/>
              <a:t>Zweite Ebene</a:t>
            </a:r>
          </a:p>
          <a:p>
            <a:pPr lvl="2"/>
            <a:r>
              <a:rPr lang="de-DE" sz="1600" dirty="0"/>
              <a:t>Dritte Ebene</a:t>
            </a:r>
            <a:endParaRPr lang="de-DE" dirty="0"/>
          </a:p>
        </p:txBody>
      </p:sp>
      <p:sp>
        <p:nvSpPr>
          <p:cNvPr id="11" name="Bildplatzhalter 2"/>
          <p:cNvSpPr>
            <a:spLocks noGrp="1"/>
          </p:cNvSpPr>
          <p:nvPr>
            <p:ph type="pic" sz="quarter" idx="14" hasCustomPrompt="1"/>
          </p:nvPr>
        </p:nvSpPr>
        <p:spPr>
          <a:xfrm>
            <a:off x="4584192" y="2484120"/>
            <a:ext cx="4244400" cy="3974400"/>
          </a:xfrm>
          <a:prstGeom prst="rect">
            <a:avLst/>
          </a:prstGeom>
        </p:spPr>
        <p:txBody>
          <a:bodyPr/>
          <a:lstStyle>
            <a:lvl1pPr>
              <a:lnSpc>
                <a:spcPct val="114000"/>
              </a:lnSpc>
              <a:defRPr/>
            </a:lvl1pPr>
          </a:lstStyle>
          <a:p>
            <a:endParaRPr lang="de-DE" dirty="0"/>
          </a:p>
        </p:txBody>
      </p:sp>
      <p:sp>
        <p:nvSpPr>
          <p:cNvPr id="10" name="Titel 1"/>
          <p:cNvSpPr>
            <a:spLocks noGrp="1"/>
          </p:cNvSpPr>
          <p:nvPr>
            <p:ph type="title" hasCustomPrompt="1"/>
          </p:nvPr>
        </p:nvSpPr>
        <p:spPr>
          <a:xfrm>
            <a:off x="319090" y="994334"/>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3000" noProof="0" dirty="0"/>
            </a:lvl1pPr>
          </a:lstStyle>
          <a:p>
            <a:pPr lvl="0"/>
            <a:r>
              <a:rPr lang="de-DE" noProof="0" dirty="0"/>
              <a:t>Titel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 8" descr="20150416 tum logo blau png final.png"/>
          <p:cNvPicPr>
            <a:picLocks noChangeAspect="1"/>
          </p:cNvPicPr>
          <p:nvPr/>
        </p:nvPicPr>
        <p:blipFill>
          <a:blip r:embed="rId3"/>
          <a:stretch>
            <a:fillRect/>
          </a:stretch>
        </p:blipFill>
        <p:spPr>
          <a:xfrm>
            <a:off x="8218411" y="324685"/>
            <a:ext cx="608352" cy="320400"/>
          </a:xfrm>
          <a:prstGeom prst="rect">
            <a:avLst/>
          </a:prstGeom>
        </p:spPr>
      </p:pic>
      <p:sp>
        <p:nvSpPr>
          <p:cNvPr id="10" name="Fußzeilenplatzhalter 3"/>
          <p:cNvSpPr>
            <a:spLocks noGrp="1"/>
          </p:cNvSpPr>
          <p:nvPr>
            <p:ph type="ftr" sz="quarter" idx="3"/>
          </p:nvPr>
        </p:nvSpPr>
        <p:spPr>
          <a:xfrm>
            <a:off x="311162" y="6473313"/>
            <a:ext cx="7829538" cy="384687"/>
          </a:xfrm>
          <a:prstGeom prst="rect">
            <a:avLst/>
          </a:prstGeom>
        </p:spPr>
        <p:txBody>
          <a:bodyPr vert="horz" lIns="0" tIns="45720" rIns="0" bIns="45720" rtlCol="0" anchor="ctr"/>
          <a:lstStyle>
            <a:lvl1pPr algn="l">
              <a:defRPr sz="1200">
                <a:solidFill>
                  <a:schemeClr val="tx1"/>
                </a:solidFill>
              </a:defRPr>
            </a:lvl1pPr>
          </a:lstStyle>
          <a:p>
            <a:r>
              <a:rPr lang="en-US"/>
              <a:t>Julian Schmitz | TUM Informatics | Seminar - Internet of People</a:t>
            </a:r>
            <a:endParaRPr lang="en-US" dirty="0"/>
          </a:p>
        </p:txBody>
      </p:sp>
      <p:sp>
        <p:nvSpPr>
          <p:cNvPr id="11"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6563283"/>
            <a:ext cx="1115376" cy="193002"/>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a:stretch>
            <a:fillRect/>
          </a:stretch>
        </p:blipFill>
        <p:spPr>
          <a:xfrm>
            <a:off x="-42532" y="0"/>
            <a:ext cx="9185031" cy="6858000"/>
          </a:xfrm>
          <a:prstGeom prst="rect">
            <a:avLst/>
          </a:prstGeom>
        </p:spPr>
      </p:pic>
      <p:pic>
        <p:nvPicPr>
          <p:cNvPr id="7" name="Bild 6" descr="20150416 tum logo blau png final.png"/>
          <p:cNvPicPr>
            <a:picLocks noChangeAspect="1"/>
          </p:cNvPicPr>
          <p:nvPr/>
        </p:nvPicPr>
        <p:blipFill>
          <a:blip r:embed="rId4"/>
          <a:stretch>
            <a:fillRect/>
          </a:stretch>
        </p:blipFill>
        <p:spPr>
          <a:xfrm>
            <a:off x="8222627" y="324650"/>
            <a:ext cx="599722" cy="320400"/>
          </a:xfrm>
          <a:prstGeom prst="rect">
            <a:avLst/>
          </a:prstGeom>
        </p:spPr>
      </p:pic>
      <p:sp>
        <p:nvSpPr>
          <p:cNvPr id="8"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noProof="0" smtClean="0"/>
              <a:pPr/>
              <a:t>‹#›</a:t>
            </a:fld>
            <a:endParaRPr lang="de-DE" noProof="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en-US"/>
              <a:t>Julian Schmitz | TUM Informatics | Seminar - Internet of People</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tx1"/>
                </a:solidFill>
              </a:defRPr>
            </a:lvl1pPr>
          </a:lstStyle>
          <a:p>
            <a:r>
              <a:rPr lang="en-US"/>
              <a:t>Julian Schmitz | TUM Informatics | Seminar - Internet of People</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685"/>
            <a:ext cx="608352" cy="320400"/>
          </a:xfrm>
          <a:prstGeom prst="rect">
            <a:avLst/>
          </a:prstGeom>
        </p:spPr>
      </p:pic>
      <p:sp>
        <p:nvSpPr>
          <p:cNvPr id="11" name="Textfeld 10"/>
          <p:cNvSpPr txBox="1"/>
          <p:nvPr userDrawn="1"/>
        </p:nvSpPr>
        <p:spPr>
          <a:xfrm>
            <a:off x="320401" y="314325"/>
            <a:ext cx="7699650" cy="348403"/>
          </a:xfrm>
          <a:prstGeom prst="rect">
            <a:avLst/>
          </a:prstGeom>
          <a:noFill/>
        </p:spPr>
        <p:txBody>
          <a:bodyPr wrap="square" lIns="0" tIns="0" rIns="0" bIns="0" rtlCol="0">
            <a:spAutoFit/>
          </a:bodyPr>
          <a:lstStyle/>
          <a:p>
            <a:pPr>
              <a:lnSpc>
                <a:spcPct val="94000"/>
              </a:lnSpc>
              <a:tabLst/>
            </a:pPr>
            <a:r>
              <a:rPr lang="de-DE" sz="800" dirty="0">
                <a:solidFill>
                  <a:schemeClr val="tx2"/>
                </a:solidFill>
                <a:latin typeface="+mn-lt"/>
              </a:rPr>
              <a:t>Lehrstuhl für Musterverfahren</a:t>
            </a:r>
          </a:p>
          <a:p>
            <a:pPr>
              <a:lnSpc>
                <a:spcPct val="94000"/>
              </a:lnSpc>
              <a:tabLst/>
            </a:pPr>
            <a:r>
              <a:rPr lang="de-DE" sz="800" dirty="0">
                <a:solidFill>
                  <a:schemeClr val="tx2"/>
                </a:solidFill>
                <a:latin typeface="+mn-lt"/>
              </a:rPr>
              <a:t>Fakultät für Mustertechnik</a:t>
            </a:r>
          </a:p>
          <a:p>
            <a:pPr>
              <a:lnSpc>
                <a:spcPct val="94000"/>
              </a:lnSpc>
              <a:tabLst/>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1"/>
          <a:stretch>
            <a:fillRect/>
          </a:stretch>
        </p:blipFill>
        <p:spPr>
          <a:xfrm>
            <a:off x="8218411" y="324685"/>
            <a:ext cx="608352" cy="320400"/>
          </a:xfrm>
          <a:prstGeom prst="rect">
            <a:avLst/>
          </a:prstGeom>
        </p:spPr>
      </p:pic>
      <p:sp>
        <p:nvSpPr>
          <p:cNvPr id="5" name="Foliennummernplatzhalter 4"/>
          <p:cNvSpPr>
            <a:spLocks noGrp="1"/>
          </p:cNvSpPr>
          <p:nvPr>
            <p:ph type="sldNum" sz="quarter" idx="4"/>
          </p:nvPr>
        </p:nvSpPr>
        <p:spPr>
          <a:xfrm>
            <a:off x="6774934" y="6473313"/>
            <a:ext cx="2052074" cy="365125"/>
          </a:xfrm>
          <a:prstGeom prst="rect">
            <a:avLst/>
          </a:prstGeom>
        </p:spPr>
        <p:txBody>
          <a:bodyPr vert="horz" lIns="0" tIns="45720" rIns="0" bIns="45720" rtlCol="0" anchor="ctr"/>
          <a:lstStyle>
            <a:lvl1pPr algn="r">
              <a:defRPr sz="1200">
                <a:solidFill>
                  <a:schemeClr val="tx1"/>
                </a:solidFill>
              </a:defRPr>
            </a:lvl1pPr>
          </a:lstStyle>
          <a:p>
            <a:fld id="{CE58CB1E-F828-4F11-99E0-327109AF9DA4}" type="slidenum">
              <a:rPr lang="de-DE" smtClean="0"/>
              <a:pPr/>
              <a:t>‹#›</a:t>
            </a:fld>
            <a:endParaRPr lang="de-DE" dirty="0"/>
          </a:p>
        </p:txBody>
      </p:sp>
      <p:sp>
        <p:nvSpPr>
          <p:cNvPr id="6"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tx1"/>
                </a:solidFill>
              </a:defRPr>
            </a:lvl1pPr>
          </a:lstStyle>
          <a:p>
            <a:r>
              <a:rPr lang="en-US"/>
              <a:t>Julian Schmitz | TUM Informatics | Seminar - Internet of People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13" r:id="rId3"/>
    <p:sldLayoutId id="2147483704" r:id="rId4"/>
    <p:sldLayoutId id="2147483657" r:id="rId5"/>
    <p:sldLayoutId id="2147483711" r:id="rId6"/>
    <p:sldLayoutId id="2147483703" r:id="rId7"/>
    <p:sldLayoutId id="2147483653" r:id="rId8"/>
    <p:sldLayoutId id="2147483656" r:id="rId9"/>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22628" y="324650"/>
            <a:ext cx="599723" cy="320400"/>
          </a:xfrm>
          <a:prstGeom prst="rect">
            <a:avLst/>
          </a:prstGeom>
        </p:spPr>
      </p:pic>
      <p:sp>
        <p:nvSpPr>
          <p:cNvPr id="7"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a:t>
            </a:fld>
            <a:endParaRPr lang="de-DE" dirty="0"/>
          </a:p>
        </p:txBody>
      </p:sp>
      <p:sp>
        <p:nvSpPr>
          <p:cNvPr id="8"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en-US"/>
              <a:t>Julian Schmitz | TUM Informatics | Seminar - Internet of People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22627" y="324650"/>
            <a:ext cx="599722" cy="320400"/>
          </a:xfrm>
          <a:prstGeom prst="rect">
            <a:avLst/>
          </a:prstGeom>
        </p:spPr>
      </p:pic>
      <p:sp>
        <p:nvSpPr>
          <p:cNvPr id="9" name="Foliennummernplatzhalter 4"/>
          <p:cNvSpPr>
            <a:spLocks noGrp="1"/>
          </p:cNvSpPr>
          <p:nvPr>
            <p:ph type="sldNum" sz="quarter" idx="4"/>
          </p:nvPr>
        </p:nvSpPr>
        <p:spPr>
          <a:xfrm>
            <a:off x="6774934" y="6473313"/>
            <a:ext cx="2052000" cy="365125"/>
          </a:xfrm>
          <a:prstGeom prst="rect">
            <a:avLst/>
          </a:prstGeom>
        </p:spPr>
        <p:txBody>
          <a:bodyPr vert="horz" lIns="0" tIns="45720" rIns="0" bIns="45720" rtlCol="0" anchor="ctr"/>
          <a:lstStyle>
            <a:lvl1pPr algn="r">
              <a:defRPr sz="1200">
                <a:solidFill>
                  <a:schemeClr val="bg1"/>
                </a:solidFill>
              </a:defRPr>
            </a:lvl1pPr>
          </a:lstStyle>
          <a:p>
            <a:fld id="{CE58CB1E-F828-4F11-99E0-327109AF9DA4}" type="slidenum">
              <a:rPr lang="de-DE" smtClean="0"/>
              <a:pPr/>
              <a:t>‹#›</a:t>
            </a:fld>
            <a:endParaRPr lang="de-DE" dirty="0"/>
          </a:p>
        </p:txBody>
      </p:sp>
      <p:sp>
        <p:nvSpPr>
          <p:cNvPr id="10" name="Fußzeilenplatzhalter 3"/>
          <p:cNvSpPr>
            <a:spLocks noGrp="1"/>
          </p:cNvSpPr>
          <p:nvPr>
            <p:ph type="ftr" sz="quarter" idx="3"/>
          </p:nvPr>
        </p:nvSpPr>
        <p:spPr>
          <a:xfrm>
            <a:off x="311162" y="6473313"/>
            <a:ext cx="6464280" cy="365125"/>
          </a:xfrm>
          <a:prstGeom prst="rect">
            <a:avLst/>
          </a:prstGeom>
        </p:spPr>
        <p:txBody>
          <a:bodyPr vert="horz" lIns="0" tIns="45720" rIns="0" bIns="45720" rtlCol="0" anchor="ctr"/>
          <a:lstStyle>
            <a:lvl1pPr algn="l">
              <a:defRPr sz="1200">
                <a:solidFill>
                  <a:schemeClr val="bg1"/>
                </a:solidFill>
              </a:defRPr>
            </a:lvl1pPr>
          </a:lstStyle>
          <a:p>
            <a:r>
              <a:rPr lang="en-US"/>
              <a:t>Julian Schmitz | TUM Informatics | Seminar - Internet of People</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ournals.plos.org/plosmedicine/article?id=10.1371/journal.pmed.1001083"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ournals.plos.org/plosmedicine/article?id=10.1371/journal.pmed.1001083"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0"/>
          </p:nvPr>
        </p:nvSpPr>
        <p:spPr/>
        <p:txBody>
          <a:bodyPr/>
          <a:lstStyle/>
          <a:p>
            <a:r>
              <a:rPr lang="de-DE" dirty="0"/>
              <a:t>Julian Schmitz</a:t>
            </a:r>
          </a:p>
          <a:p>
            <a:r>
              <a:rPr lang="de-DE" dirty="0"/>
              <a:t>Technical University Munich</a:t>
            </a:r>
          </a:p>
          <a:p>
            <a:r>
              <a:rPr lang="de-DE" dirty="0"/>
              <a:t>Seminar - Internet </a:t>
            </a:r>
            <a:r>
              <a:rPr lang="de-DE" dirty="0" err="1"/>
              <a:t>of</a:t>
            </a:r>
            <a:r>
              <a:rPr lang="de-DE" dirty="0"/>
              <a:t> People</a:t>
            </a:r>
          </a:p>
          <a:p>
            <a:r>
              <a:rPr lang="de-DE" dirty="0"/>
              <a:t>Munich, 16. May 2019</a:t>
            </a:r>
            <a:endParaRPr dirty="0"/>
          </a:p>
        </p:txBody>
      </p:sp>
      <p:sp>
        <p:nvSpPr>
          <p:cNvPr id="7" name="Titel 6"/>
          <p:cNvSpPr>
            <a:spLocks noGrp="1"/>
          </p:cNvSpPr>
          <p:nvPr>
            <p:ph type="title"/>
          </p:nvPr>
        </p:nvSpPr>
        <p:spPr>
          <a:xfrm>
            <a:off x="319090" y="994334"/>
            <a:ext cx="8508999" cy="820738"/>
          </a:xfrm>
        </p:spPr>
        <p:txBody>
          <a:bodyPr/>
          <a:lstStyle/>
          <a:p>
            <a:r>
              <a:rPr lang="en-US" dirty="0"/>
              <a:t>On the privacy-conscientious use of mobile phone data - </a:t>
            </a:r>
            <a:r>
              <a:rPr lang="en-US" dirty="0" err="1"/>
              <a:t>Montjoye</a:t>
            </a:r>
            <a:r>
              <a:rPr lang="en-US" dirty="0"/>
              <a:t> et al.</a:t>
            </a:r>
            <a:endParaRPr lang="de-DE" dirty="0"/>
          </a:p>
        </p:txBody>
      </p:sp>
      <p:pic>
        <p:nvPicPr>
          <p:cNvPr id="5" name="Bild 4" descr="TUM_Glockenturm.tif"/>
          <p:cNvPicPr>
            <a:picLocks noChangeAspect="1"/>
          </p:cNvPicPr>
          <p:nvPr/>
        </p:nvPicPr>
        <p:blipFill>
          <a:blip r:embed="rId3"/>
          <a:stretch>
            <a:fillRect/>
          </a:stretch>
        </p:blipFill>
        <p:spPr>
          <a:xfrm>
            <a:off x="4927101" y="3051360"/>
            <a:ext cx="3892489" cy="3397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DF60C-5C2D-439B-BEBE-CF28915477DB}"/>
              </a:ext>
            </a:extLst>
          </p:cNvPr>
          <p:cNvSpPr>
            <a:spLocks noGrp="1"/>
          </p:cNvSpPr>
          <p:nvPr>
            <p:ph idx="1"/>
          </p:nvPr>
        </p:nvSpPr>
        <p:spPr/>
        <p:txBody>
          <a:bodyPr/>
          <a:lstStyle/>
          <a:p>
            <a:r>
              <a:rPr lang="en-US" b="1" dirty="0"/>
              <a:t>Who of you </a:t>
            </a:r>
            <a:r>
              <a:rPr lang="en-US" dirty="0"/>
              <a:t>wants to give me your:</a:t>
            </a:r>
          </a:p>
          <a:p>
            <a:endParaRPr lang="en-US" dirty="0"/>
          </a:p>
          <a:p>
            <a:r>
              <a:rPr lang="en-US" dirty="0"/>
              <a:t>Location data</a:t>
            </a:r>
          </a:p>
          <a:p>
            <a:endParaRPr lang="en-US" dirty="0"/>
          </a:p>
          <a:p>
            <a:r>
              <a:rPr lang="en-US" dirty="0"/>
              <a:t>Call history</a:t>
            </a:r>
          </a:p>
          <a:p>
            <a:pPr marL="285750" indent="-285750">
              <a:buFontTx/>
              <a:buChar char="-"/>
            </a:pPr>
            <a:endParaRPr lang="en-US" dirty="0"/>
          </a:p>
        </p:txBody>
      </p:sp>
      <p:sp>
        <p:nvSpPr>
          <p:cNvPr id="3" name="Slide Number Placeholder 2">
            <a:extLst>
              <a:ext uri="{FF2B5EF4-FFF2-40B4-BE49-F238E27FC236}">
                <a16:creationId xmlns:a16="http://schemas.microsoft.com/office/drawing/2014/main" id="{CB7598B1-0D12-4F0F-BEFE-E886BFF35712}"/>
              </a:ext>
            </a:extLst>
          </p:cNvPr>
          <p:cNvSpPr>
            <a:spLocks noGrp="1"/>
          </p:cNvSpPr>
          <p:nvPr>
            <p:ph type="sldNum" sz="quarter" idx="11"/>
          </p:nvPr>
        </p:nvSpPr>
        <p:spPr/>
        <p:txBody>
          <a:bodyPr/>
          <a:lstStyle/>
          <a:p>
            <a:fld id="{CE58CB1E-F828-4F11-99E0-327109AF9DA4}" type="slidenum">
              <a:rPr lang="de-DE" smtClean="0"/>
              <a:pPr/>
              <a:t>10</a:t>
            </a:fld>
            <a:endParaRPr lang="de-DE" dirty="0"/>
          </a:p>
        </p:txBody>
      </p:sp>
      <p:sp>
        <p:nvSpPr>
          <p:cNvPr id="4" name="Footer Placeholder 3">
            <a:extLst>
              <a:ext uri="{FF2B5EF4-FFF2-40B4-BE49-F238E27FC236}">
                <a16:creationId xmlns:a16="http://schemas.microsoft.com/office/drawing/2014/main" id="{96F5BDE3-E38F-4261-BE87-B35AB2B0517F}"/>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28704FB0-D732-4E40-9716-2D648434FBBA}"/>
              </a:ext>
            </a:extLst>
          </p:cNvPr>
          <p:cNvSpPr>
            <a:spLocks noGrp="1"/>
          </p:cNvSpPr>
          <p:nvPr>
            <p:ph type="title"/>
          </p:nvPr>
        </p:nvSpPr>
        <p:spPr/>
        <p:txBody>
          <a:bodyPr/>
          <a:lstStyle/>
          <a:p>
            <a:r>
              <a:rPr lang="en-US" dirty="0"/>
              <a:t>But!</a:t>
            </a:r>
            <a:endParaRPr lang="en-DE" dirty="0"/>
          </a:p>
        </p:txBody>
      </p:sp>
    </p:spTree>
    <p:extLst>
      <p:ext uri="{BB962C8B-B14F-4D97-AF65-F5344CB8AC3E}">
        <p14:creationId xmlns:p14="http://schemas.microsoft.com/office/powerpoint/2010/main" val="99835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DF60C-5C2D-439B-BEBE-CF28915477DB}"/>
              </a:ext>
            </a:extLst>
          </p:cNvPr>
          <p:cNvSpPr>
            <a:spLocks noGrp="1"/>
          </p:cNvSpPr>
          <p:nvPr>
            <p:ph idx="1"/>
          </p:nvPr>
        </p:nvSpPr>
        <p:spPr/>
        <p:txBody>
          <a:bodyPr/>
          <a:lstStyle/>
          <a:p>
            <a:r>
              <a:rPr lang="en-US" b="1" dirty="0"/>
              <a:t>Who of you </a:t>
            </a:r>
            <a:r>
              <a:rPr lang="en-US" dirty="0"/>
              <a:t>wants to give me your:</a:t>
            </a:r>
          </a:p>
          <a:p>
            <a:endParaRPr lang="en-US" dirty="0"/>
          </a:p>
          <a:p>
            <a:r>
              <a:rPr lang="en-US" dirty="0"/>
              <a:t>Location data</a:t>
            </a:r>
          </a:p>
          <a:p>
            <a:endParaRPr lang="en-US" dirty="0"/>
          </a:p>
          <a:p>
            <a:r>
              <a:rPr lang="en-US" dirty="0"/>
              <a:t>Call history</a:t>
            </a:r>
          </a:p>
          <a:p>
            <a:endParaRPr lang="en-US" dirty="0"/>
          </a:p>
          <a:p>
            <a:endParaRPr lang="en-US" dirty="0"/>
          </a:p>
          <a:p>
            <a:endParaRPr lang="en-US" dirty="0"/>
          </a:p>
          <a:p>
            <a:r>
              <a:rPr lang="en-US" dirty="0"/>
              <a:t>Mobile phone data contains </a:t>
            </a:r>
            <a:r>
              <a:rPr lang="en-US" b="1" dirty="0"/>
              <a:t>sensitive</a:t>
            </a:r>
            <a:r>
              <a:rPr lang="en-US" dirty="0"/>
              <a:t>, </a:t>
            </a:r>
            <a:r>
              <a:rPr lang="en-US" b="1" dirty="0"/>
              <a:t>private</a:t>
            </a:r>
            <a:r>
              <a:rPr lang="en-US" dirty="0"/>
              <a:t> data</a:t>
            </a:r>
            <a:endParaRPr lang="en-DE" dirty="0"/>
          </a:p>
          <a:p>
            <a:endParaRPr lang="en-US" dirty="0"/>
          </a:p>
          <a:p>
            <a:pPr marL="285750" indent="-285750">
              <a:buFontTx/>
              <a:buChar char="-"/>
            </a:pPr>
            <a:endParaRPr lang="en-US" dirty="0"/>
          </a:p>
        </p:txBody>
      </p:sp>
      <p:sp>
        <p:nvSpPr>
          <p:cNvPr id="3" name="Slide Number Placeholder 2">
            <a:extLst>
              <a:ext uri="{FF2B5EF4-FFF2-40B4-BE49-F238E27FC236}">
                <a16:creationId xmlns:a16="http://schemas.microsoft.com/office/drawing/2014/main" id="{CB7598B1-0D12-4F0F-BEFE-E886BFF35712}"/>
              </a:ext>
            </a:extLst>
          </p:cNvPr>
          <p:cNvSpPr>
            <a:spLocks noGrp="1"/>
          </p:cNvSpPr>
          <p:nvPr>
            <p:ph type="sldNum" sz="quarter" idx="11"/>
          </p:nvPr>
        </p:nvSpPr>
        <p:spPr/>
        <p:txBody>
          <a:bodyPr/>
          <a:lstStyle/>
          <a:p>
            <a:fld id="{CE58CB1E-F828-4F11-99E0-327109AF9DA4}" type="slidenum">
              <a:rPr lang="de-DE" smtClean="0"/>
              <a:pPr/>
              <a:t>11</a:t>
            </a:fld>
            <a:endParaRPr lang="de-DE" dirty="0"/>
          </a:p>
        </p:txBody>
      </p:sp>
      <p:sp>
        <p:nvSpPr>
          <p:cNvPr id="4" name="Footer Placeholder 3">
            <a:extLst>
              <a:ext uri="{FF2B5EF4-FFF2-40B4-BE49-F238E27FC236}">
                <a16:creationId xmlns:a16="http://schemas.microsoft.com/office/drawing/2014/main" id="{96F5BDE3-E38F-4261-BE87-B35AB2B0517F}"/>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28704FB0-D732-4E40-9716-2D648434FBBA}"/>
              </a:ext>
            </a:extLst>
          </p:cNvPr>
          <p:cNvSpPr>
            <a:spLocks noGrp="1"/>
          </p:cNvSpPr>
          <p:nvPr>
            <p:ph type="title"/>
          </p:nvPr>
        </p:nvSpPr>
        <p:spPr/>
        <p:txBody>
          <a:bodyPr/>
          <a:lstStyle/>
          <a:p>
            <a:r>
              <a:rPr lang="en-US" dirty="0"/>
              <a:t>But!</a:t>
            </a:r>
            <a:endParaRPr lang="en-DE" dirty="0"/>
          </a:p>
        </p:txBody>
      </p:sp>
    </p:spTree>
    <p:extLst>
      <p:ext uri="{BB962C8B-B14F-4D97-AF65-F5344CB8AC3E}">
        <p14:creationId xmlns:p14="http://schemas.microsoft.com/office/powerpoint/2010/main" val="220376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56487-8211-4DA2-9000-7426AD31BE35}"/>
              </a:ext>
            </a:extLst>
          </p:cNvPr>
          <p:cNvSpPr>
            <a:spLocks noGrp="1"/>
          </p:cNvSpPr>
          <p:nvPr>
            <p:ph idx="1"/>
          </p:nvPr>
        </p:nvSpPr>
        <p:spPr/>
        <p:txBody>
          <a:bodyPr/>
          <a:lstStyle/>
          <a:p>
            <a:r>
              <a:rPr lang="en-US" sz="2200" dirty="0">
                <a:solidFill>
                  <a:schemeClr val="bg1">
                    <a:lumMod val="50000"/>
                  </a:schemeClr>
                </a:solidFill>
              </a:rPr>
              <a:t>Mobile phone data</a:t>
            </a:r>
          </a:p>
          <a:p>
            <a:endParaRPr lang="en-US" sz="2200" dirty="0"/>
          </a:p>
          <a:p>
            <a:r>
              <a:rPr lang="en-US" sz="2200" b="1" dirty="0"/>
              <a:t>Privacy Concerns</a:t>
            </a:r>
          </a:p>
          <a:p>
            <a:endParaRPr lang="en-US" sz="2200" dirty="0"/>
          </a:p>
          <a:p>
            <a:r>
              <a:rPr lang="en-US" sz="2200" dirty="0">
                <a:solidFill>
                  <a:schemeClr val="bg1">
                    <a:lumMod val="50000"/>
                  </a:schemeClr>
                </a:solidFill>
              </a:rPr>
              <a:t>Privacy-conscious models</a:t>
            </a:r>
          </a:p>
          <a:p>
            <a:endParaRPr lang="en-US" sz="2200" dirty="0">
              <a:solidFill>
                <a:schemeClr val="bg1">
                  <a:lumMod val="50000"/>
                </a:schemeClr>
              </a:solidFill>
            </a:endParaRPr>
          </a:p>
          <a:p>
            <a:r>
              <a:rPr lang="en-US" sz="2200" dirty="0">
                <a:solidFill>
                  <a:schemeClr val="bg1">
                    <a:lumMod val="50000"/>
                  </a:schemeClr>
                </a:solidFill>
              </a:rPr>
              <a:t>Conclusion</a:t>
            </a:r>
          </a:p>
          <a:p>
            <a:endParaRPr lang="en-US" sz="2200" dirty="0"/>
          </a:p>
          <a:p>
            <a:endParaRPr lang="en-DE" sz="2200" dirty="0"/>
          </a:p>
        </p:txBody>
      </p:sp>
      <p:sp>
        <p:nvSpPr>
          <p:cNvPr id="3" name="Slide Number Placeholder 2">
            <a:extLst>
              <a:ext uri="{FF2B5EF4-FFF2-40B4-BE49-F238E27FC236}">
                <a16:creationId xmlns:a16="http://schemas.microsoft.com/office/drawing/2014/main" id="{16CA537E-326B-45F3-833E-0049722D2157}"/>
              </a:ext>
            </a:extLst>
          </p:cNvPr>
          <p:cNvSpPr>
            <a:spLocks noGrp="1"/>
          </p:cNvSpPr>
          <p:nvPr>
            <p:ph type="sldNum" sz="quarter" idx="11"/>
          </p:nvPr>
        </p:nvSpPr>
        <p:spPr/>
        <p:txBody>
          <a:bodyPr/>
          <a:lstStyle/>
          <a:p>
            <a:fld id="{CE58CB1E-F828-4F11-99E0-327109AF9DA4}" type="slidenum">
              <a:rPr lang="de-DE" smtClean="0"/>
              <a:pPr/>
              <a:t>12</a:t>
            </a:fld>
            <a:endParaRPr lang="de-DE" dirty="0"/>
          </a:p>
        </p:txBody>
      </p:sp>
      <p:sp>
        <p:nvSpPr>
          <p:cNvPr id="4" name="Footer Placeholder 3">
            <a:extLst>
              <a:ext uri="{FF2B5EF4-FFF2-40B4-BE49-F238E27FC236}">
                <a16:creationId xmlns:a16="http://schemas.microsoft.com/office/drawing/2014/main" id="{A7D3570E-1220-406C-9DD6-55720C1408B9}"/>
              </a:ext>
            </a:extLst>
          </p:cNvPr>
          <p:cNvSpPr>
            <a:spLocks noGrp="1"/>
          </p:cNvSpPr>
          <p:nvPr>
            <p:ph type="ftr" sz="quarter" idx="12"/>
          </p:nvPr>
        </p:nvSpPr>
        <p:spPr/>
        <p:txBody>
          <a:bodyPr/>
          <a:lstStyle/>
          <a:p>
            <a:r>
              <a:rPr lang="en-US"/>
              <a:t>Julian Schmitz | TUM Informatics | Seminar - Internet of People</a:t>
            </a:r>
            <a:endParaRPr lang="en-US" dirty="0"/>
          </a:p>
        </p:txBody>
      </p:sp>
    </p:spTree>
    <p:extLst>
      <p:ext uri="{BB962C8B-B14F-4D97-AF65-F5344CB8AC3E}">
        <p14:creationId xmlns:p14="http://schemas.microsoft.com/office/powerpoint/2010/main" val="40325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p:txBody>
          <a:bodyPr/>
          <a:lstStyle/>
          <a:p>
            <a:r>
              <a:rPr lang="en-US" dirty="0"/>
              <a:t>developed for data such as census, household survey, and tax data</a:t>
            </a:r>
            <a:r>
              <a:rPr lang="en-US" baseline="30000" dirty="0"/>
              <a:t> [5]</a:t>
            </a:r>
            <a:br>
              <a:rPr lang="en-US" dirty="0"/>
            </a:br>
            <a:endParaRPr lang="en-US" dirty="0"/>
          </a:p>
          <a:p>
            <a:endParaRPr lang="en-US" dirty="0"/>
          </a:p>
          <a:p>
            <a:r>
              <a:rPr lang="en-US" dirty="0"/>
              <a:t>An agreed upon set of models has been missing so far for mobile phone data </a:t>
            </a:r>
            <a:r>
              <a:rPr lang="en-US" baseline="30000" dirty="0"/>
              <a:t>[6]</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[5] http://www.sciencemag.org/news/2014/05/how-two-economists-got-direct-access-irs-tax-records</a:t>
            </a:r>
          </a:p>
          <a:p>
            <a:r>
              <a:rPr lang="en-US" sz="1000" dirty="0"/>
              <a:t>[6] https://dspace.mit.edu/handle/1721.1/92821</a:t>
            </a:r>
            <a:endParaRPr lang="en-DE" sz="1000" dirty="0"/>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13</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Existing Frameworks</a:t>
            </a:r>
            <a:endParaRPr lang="en-DE" dirty="0"/>
          </a:p>
        </p:txBody>
      </p:sp>
    </p:spTree>
    <p:extLst>
      <p:ext uri="{BB962C8B-B14F-4D97-AF65-F5344CB8AC3E}">
        <p14:creationId xmlns:p14="http://schemas.microsoft.com/office/powerpoint/2010/main" val="292370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p:txBody>
          <a:bodyPr/>
          <a:lstStyle/>
          <a:p>
            <a:r>
              <a:rPr lang="en-US" sz="2000" dirty="0"/>
              <a:t>k-anonymity </a:t>
            </a:r>
          </a:p>
          <a:p>
            <a:endParaRPr lang="en-US" dirty="0"/>
          </a:p>
          <a:p>
            <a:endParaRPr lang="en-US" dirty="0"/>
          </a:p>
          <a:p>
            <a:endParaRPr lang="en-US" dirty="0"/>
          </a:p>
          <a:p>
            <a:r>
              <a:rPr lang="en-US" sz="2000" dirty="0"/>
              <a:t>pseudonymization</a:t>
            </a:r>
          </a:p>
          <a:p>
            <a:endParaRPr lang="en-US" dirty="0"/>
          </a:p>
          <a:p>
            <a:endParaRPr lang="en-US" dirty="0"/>
          </a:p>
          <a:p>
            <a:endParaRPr lang="en-US" dirty="0"/>
          </a:p>
          <a:p>
            <a:r>
              <a:rPr lang="en-US" sz="2000" dirty="0"/>
              <a:t>de-identification</a:t>
            </a:r>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14</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Anonymization</a:t>
            </a:r>
            <a:endParaRPr lang="en-DE" dirty="0"/>
          </a:p>
        </p:txBody>
      </p:sp>
    </p:spTree>
    <p:extLst>
      <p:ext uri="{BB962C8B-B14F-4D97-AF65-F5344CB8AC3E}">
        <p14:creationId xmlns:p14="http://schemas.microsoft.com/office/powerpoint/2010/main" val="145006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p:txBody>
          <a:bodyPr/>
          <a:lstStyle/>
          <a:p>
            <a:r>
              <a:rPr lang="en-US" sz="2000" dirty="0"/>
              <a:t>k-anonymity </a:t>
            </a:r>
          </a:p>
          <a:p>
            <a:pPr marL="285750" indent="-285750">
              <a:buFont typeface="Arial" panose="020B0604020202020204" pitchFamily="34" charset="0"/>
              <a:buChar char="‒"/>
            </a:pPr>
            <a:r>
              <a:rPr lang="en-US" dirty="0"/>
              <a:t>1 of k</a:t>
            </a:r>
          </a:p>
          <a:p>
            <a:endParaRPr lang="en-US" dirty="0"/>
          </a:p>
          <a:p>
            <a:endParaRPr lang="en-US" dirty="0"/>
          </a:p>
          <a:p>
            <a:r>
              <a:rPr lang="en-US" sz="2000" dirty="0"/>
              <a:t>pseudonymization</a:t>
            </a:r>
          </a:p>
          <a:p>
            <a:endParaRPr lang="en-US" dirty="0"/>
          </a:p>
          <a:p>
            <a:endParaRPr lang="en-US" dirty="0"/>
          </a:p>
          <a:p>
            <a:endParaRPr lang="en-US" dirty="0"/>
          </a:p>
          <a:p>
            <a:r>
              <a:rPr lang="en-US" sz="2000" dirty="0"/>
              <a:t>de-identification</a:t>
            </a:r>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15</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Anonymization</a:t>
            </a:r>
            <a:endParaRPr lang="en-DE" dirty="0"/>
          </a:p>
        </p:txBody>
      </p:sp>
    </p:spTree>
    <p:extLst>
      <p:ext uri="{BB962C8B-B14F-4D97-AF65-F5344CB8AC3E}">
        <p14:creationId xmlns:p14="http://schemas.microsoft.com/office/powerpoint/2010/main" val="278228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p:txBody>
          <a:bodyPr/>
          <a:lstStyle/>
          <a:p>
            <a:r>
              <a:rPr lang="en-US" sz="2000" dirty="0"/>
              <a:t>k-anonymity </a:t>
            </a:r>
          </a:p>
          <a:p>
            <a:pPr marL="285750" indent="-285750">
              <a:buFont typeface="Arial" panose="020B0604020202020204" pitchFamily="34" charset="0"/>
              <a:buChar char="‒"/>
            </a:pPr>
            <a:r>
              <a:rPr lang="en-US" dirty="0"/>
              <a:t>1 of k</a:t>
            </a:r>
          </a:p>
          <a:p>
            <a:endParaRPr lang="en-US" dirty="0"/>
          </a:p>
          <a:p>
            <a:endParaRPr lang="en-US" dirty="0"/>
          </a:p>
          <a:p>
            <a:r>
              <a:rPr lang="en-US" sz="2000" dirty="0"/>
              <a:t>pseudonymization</a:t>
            </a:r>
          </a:p>
          <a:p>
            <a:pPr marL="285750" indent="-285750">
              <a:buFont typeface="Arial" panose="020B0604020202020204" pitchFamily="34" charset="0"/>
              <a:buChar char="‒"/>
            </a:pPr>
            <a:r>
              <a:rPr lang="en-US" dirty="0"/>
              <a:t>John Doe </a:t>
            </a:r>
            <a:r>
              <a:rPr lang="en-US" b="1" dirty="0"/>
              <a:t>-&gt;</a:t>
            </a:r>
            <a:r>
              <a:rPr lang="en-US" dirty="0"/>
              <a:t> AX7</a:t>
            </a:r>
          </a:p>
          <a:p>
            <a:endParaRPr lang="en-US" dirty="0"/>
          </a:p>
          <a:p>
            <a:endParaRPr lang="en-US" dirty="0"/>
          </a:p>
          <a:p>
            <a:r>
              <a:rPr lang="en-US" sz="2000" dirty="0"/>
              <a:t>de-identification</a:t>
            </a:r>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16</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Anonymization</a:t>
            </a:r>
            <a:endParaRPr lang="en-DE" dirty="0"/>
          </a:p>
        </p:txBody>
      </p:sp>
    </p:spTree>
    <p:extLst>
      <p:ext uri="{BB962C8B-B14F-4D97-AF65-F5344CB8AC3E}">
        <p14:creationId xmlns:p14="http://schemas.microsoft.com/office/powerpoint/2010/main" val="81169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p:txBody>
          <a:bodyPr/>
          <a:lstStyle/>
          <a:p>
            <a:r>
              <a:rPr lang="en-US" sz="2000" dirty="0"/>
              <a:t>k-anonymity </a:t>
            </a:r>
          </a:p>
          <a:p>
            <a:pPr marL="285750" indent="-285750">
              <a:buFont typeface="Arial" panose="020B0604020202020204" pitchFamily="34" charset="0"/>
              <a:buChar char="‒"/>
            </a:pPr>
            <a:r>
              <a:rPr lang="en-US" dirty="0"/>
              <a:t>1 of k</a:t>
            </a:r>
          </a:p>
          <a:p>
            <a:endParaRPr lang="en-US" dirty="0"/>
          </a:p>
          <a:p>
            <a:endParaRPr lang="en-US" dirty="0"/>
          </a:p>
          <a:p>
            <a:r>
              <a:rPr lang="en-US" sz="2000" dirty="0"/>
              <a:t>pseudonymization</a:t>
            </a:r>
          </a:p>
          <a:p>
            <a:pPr marL="285750" indent="-285750">
              <a:buFont typeface="Arial" panose="020B0604020202020204" pitchFamily="34" charset="0"/>
              <a:buChar char="‒"/>
            </a:pPr>
            <a:r>
              <a:rPr lang="en-US" dirty="0"/>
              <a:t>John Doe </a:t>
            </a:r>
            <a:r>
              <a:rPr lang="en-US" b="1" dirty="0"/>
              <a:t>-&gt;</a:t>
            </a:r>
            <a:r>
              <a:rPr lang="en-US" dirty="0"/>
              <a:t> AX7</a:t>
            </a:r>
          </a:p>
          <a:p>
            <a:endParaRPr lang="en-US" dirty="0"/>
          </a:p>
          <a:p>
            <a:endParaRPr lang="en-US" dirty="0"/>
          </a:p>
          <a:p>
            <a:r>
              <a:rPr lang="en-US" sz="2000" dirty="0"/>
              <a:t>de-identification</a:t>
            </a:r>
          </a:p>
          <a:p>
            <a:pPr marL="285750" indent="-285750">
              <a:buFont typeface="Arial" panose="020B0604020202020204" pitchFamily="34" charset="0"/>
              <a:buChar char="‒"/>
            </a:pPr>
            <a:r>
              <a:rPr lang="en-US" dirty="0"/>
              <a:t>Max </a:t>
            </a:r>
            <a:r>
              <a:rPr lang="en-US" dirty="0" err="1"/>
              <a:t>Mustermann</a:t>
            </a:r>
            <a:r>
              <a:rPr lang="en-US" dirty="0"/>
              <a:t> </a:t>
            </a:r>
            <a:r>
              <a:rPr lang="en-US" b="1" dirty="0"/>
              <a:t>-&gt;</a:t>
            </a:r>
            <a:r>
              <a:rPr lang="en-US" dirty="0"/>
              <a:t> ******</a:t>
            </a:r>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17</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Anonymization</a:t>
            </a:r>
            <a:endParaRPr lang="en-DE" dirty="0"/>
          </a:p>
        </p:txBody>
      </p:sp>
    </p:spTree>
    <p:extLst>
      <p:ext uri="{BB962C8B-B14F-4D97-AF65-F5344CB8AC3E}">
        <p14:creationId xmlns:p14="http://schemas.microsoft.com/office/powerpoint/2010/main" val="28447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9C06E-9E60-4044-A84A-E8B87BAB3064}"/>
              </a:ext>
            </a:extLst>
          </p:cNvPr>
          <p:cNvSpPr>
            <a:spLocks noGrp="1"/>
          </p:cNvSpPr>
          <p:nvPr>
            <p:ph idx="1"/>
          </p:nvPr>
        </p:nvSpPr>
        <p:spPr/>
        <p:txBody>
          <a:bodyPr/>
          <a:lstStyle/>
          <a:p>
            <a:pPr marL="285750" indent="-285750">
              <a:buFontTx/>
              <a:buChar char="-"/>
            </a:pPr>
            <a:r>
              <a:rPr lang="en-US" dirty="0" err="1"/>
              <a:t>Garching</a:t>
            </a:r>
            <a:endParaRPr lang="en-US" dirty="0"/>
          </a:p>
          <a:p>
            <a:pPr marL="285750" indent="-285750">
              <a:buFontTx/>
              <a:buChar char="-"/>
            </a:pPr>
            <a:r>
              <a:rPr lang="en-US" dirty="0"/>
              <a:t>Your </a:t>
            </a:r>
            <a:r>
              <a:rPr lang="en-US" dirty="0" err="1"/>
              <a:t>uni</a:t>
            </a:r>
            <a:r>
              <a:rPr lang="en-US" dirty="0"/>
              <a:t> schedule</a:t>
            </a:r>
          </a:p>
          <a:p>
            <a:pPr marL="285750" indent="-285750">
              <a:buFontTx/>
              <a:buChar char="-"/>
            </a:pPr>
            <a:r>
              <a:rPr lang="en-US" dirty="0"/>
              <a:t>Your home</a:t>
            </a:r>
          </a:p>
          <a:p>
            <a:pPr marL="285750" indent="-285750">
              <a:buFontTx/>
              <a:buChar char="-"/>
            </a:pPr>
            <a:r>
              <a:rPr lang="en-US" dirty="0"/>
              <a:t>Your parents, friends, hobbies</a:t>
            </a:r>
          </a:p>
        </p:txBody>
      </p:sp>
      <p:sp>
        <p:nvSpPr>
          <p:cNvPr id="3" name="Slide Number Placeholder 2">
            <a:extLst>
              <a:ext uri="{FF2B5EF4-FFF2-40B4-BE49-F238E27FC236}">
                <a16:creationId xmlns:a16="http://schemas.microsoft.com/office/drawing/2014/main" id="{176F05BA-005B-4C35-9866-929124465ADE}"/>
              </a:ext>
            </a:extLst>
          </p:cNvPr>
          <p:cNvSpPr>
            <a:spLocks noGrp="1"/>
          </p:cNvSpPr>
          <p:nvPr>
            <p:ph type="sldNum" sz="quarter" idx="11"/>
          </p:nvPr>
        </p:nvSpPr>
        <p:spPr/>
        <p:txBody>
          <a:bodyPr/>
          <a:lstStyle/>
          <a:p>
            <a:fld id="{CE58CB1E-F828-4F11-99E0-327109AF9DA4}" type="slidenum">
              <a:rPr lang="de-DE" smtClean="0"/>
              <a:pPr/>
              <a:t>18</a:t>
            </a:fld>
            <a:endParaRPr lang="de-DE" dirty="0"/>
          </a:p>
        </p:txBody>
      </p:sp>
      <p:sp>
        <p:nvSpPr>
          <p:cNvPr id="4" name="Footer Placeholder 3">
            <a:extLst>
              <a:ext uri="{FF2B5EF4-FFF2-40B4-BE49-F238E27FC236}">
                <a16:creationId xmlns:a16="http://schemas.microsoft.com/office/drawing/2014/main" id="{1C1C8085-3D88-4048-9161-B885CCD32AB8}"/>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B43EBBDC-DE49-4DDF-B04B-5942ABC6B340}"/>
              </a:ext>
            </a:extLst>
          </p:cNvPr>
          <p:cNvSpPr>
            <a:spLocks noGrp="1"/>
          </p:cNvSpPr>
          <p:nvPr>
            <p:ph type="title"/>
          </p:nvPr>
        </p:nvSpPr>
        <p:spPr/>
        <p:txBody>
          <a:bodyPr/>
          <a:lstStyle/>
          <a:p>
            <a:r>
              <a:rPr lang="en-US" dirty="0"/>
              <a:t>What’s your k (-anonymity)?</a:t>
            </a:r>
          </a:p>
        </p:txBody>
      </p:sp>
    </p:spTree>
    <p:extLst>
      <p:ext uri="{BB962C8B-B14F-4D97-AF65-F5344CB8AC3E}">
        <p14:creationId xmlns:p14="http://schemas.microsoft.com/office/powerpoint/2010/main" val="370909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9C06E-9E60-4044-A84A-E8B87BAB3064}"/>
              </a:ext>
            </a:extLst>
          </p:cNvPr>
          <p:cNvSpPr>
            <a:spLocks noGrp="1"/>
          </p:cNvSpPr>
          <p:nvPr>
            <p:ph idx="1"/>
          </p:nvPr>
        </p:nvSpPr>
        <p:spPr/>
        <p:txBody>
          <a:bodyPr/>
          <a:lstStyle/>
          <a:p>
            <a:pPr marL="285750" indent="-285750">
              <a:buFontTx/>
              <a:buChar char="-"/>
            </a:pPr>
            <a:r>
              <a:rPr lang="en-US" dirty="0" err="1"/>
              <a:t>Garching</a:t>
            </a:r>
            <a:endParaRPr lang="en-US" dirty="0"/>
          </a:p>
          <a:p>
            <a:pPr marL="285750" indent="-285750">
              <a:buFontTx/>
              <a:buChar char="-"/>
            </a:pPr>
            <a:r>
              <a:rPr lang="en-US" dirty="0"/>
              <a:t>Your </a:t>
            </a:r>
            <a:r>
              <a:rPr lang="en-US" dirty="0" err="1"/>
              <a:t>uni</a:t>
            </a:r>
            <a:r>
              <a:rPr lang="en-US" dirty="0"/>
              <a:t> schedule</a:t>
            </a:r>
          </a:p>
          <a:p>
            <a:pPr marL="285750" indent="-285750">
              <a:buFontTx/>
              <a:buChar char="-"/>
            </a:pPr>
            <a:r>
              <a:rPr lang="en-US" dirty="0"/>
              <a:t>Your home</a:t>
            </a:r>
          </a:p>
          <a:p>
            <a:pPr marL="285750" indent="-285750">
              <a:buFontTx/>
              <a:buChar char="-"/>
            </a:pPr>
            <a:r>
              <a:rPr lang="en-US" dirty="0"/>
              <a:t>Your parents, friends, hobbies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a:p>
            <a:r>
              <a:rPr lang="en-US" dirty="0"/>
              <a:t>k = the people that accompany you </a:t>
            </a:r>
            <a:r>
              <a:rPr lang="en-US" b="1" dirty="0"/>
              <a:t>all the time</a:t>
            </a:r>
          </a:p>
        </p:txBody>
      </p:sp>
      <p:sp>
        <p:nvSpPr>
          <p:cNvPr id="3" name="Slide Number Placeholder 2">
            <a:extLst>
              <a:ext uri="{FF2B5EF4-FFF2-40B4-BE49-F238E27FC236}">
                <a16:creationId xmlns:a16="http://schemas.microsoft.com/office/drawing/2014/main" id="{176F05BA-005B-4C35-9866-929124465ADE}"/>
              </a:ext>
            </a:extLst>
          </p:cNvPr>
          <p:cNvSpPr>
            <a:spLocks noGrp="1"/>
          </p:cNvSpPr>
          <p:nvPr>
            <p:ph type="sldNum" sz="quarter" idx="11"/>
          </p:nvPr>
        </p:nvSpPr>
        <p:spPr/>
        <p:txBody>
          <a:bodyPr/>
          <a:lstStyle/>
          <a:p>
            <a:fld id="{CE58CB1E-F828-4F11-99E0-327109AF9DA4}" type="slidenum">
              <a:rPr lang="de-DE" smtClean="0"/>
              <a:pPr/>
              <a:t>19</a:t>
            </a:fld>
            <a:endParaRPr lang="de-DE" dirty="0"/>
          </a:p>
        </p:txBody>
      </p:sp>
      <p:sp>
        <p:nvSpPr>
          <p:cNvPr id="4" name="Footer Placeholder 3">
            <a:extLst>
              <a:ext uri="{FF2B5EF4-FFF2-40B4-BE49-F238E27FC236}">
                <a16:creationId xmlns:a16="http://schemas.microsoft.com/office/drawing/2014/main" id="{1C1C8085-3D88-4048-9161-B885CCD32AB8}"/>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B43EBBDC-DE49-4DDF-B04B-5942ABC6B340}"/>
              </a:ext>
            </a:extLst>
          </p:cNvPr>
          <p:cNvSpPr>
            <a:spLocks noGrp="1"/>
          </p:cNvSpPr>
          <p:nvPr>
            <p:ph type="title"/>
          </p:nvPr>
        </p:nvSpPr>
        <p:spPr/>
        <p:txBody>
          <a:bodyPr/>
          <a:lstStyle/>
          <a:p>
            <a:r>
              <a:rPr lang="en-US" dirty="0"/>
              <a:t>What’s your k (-anonymity)?</a:t>
            </a:r>
          </a:p>
        </p:txBody>
      </p:sp>
    </p:spTree>
    <p:extLst>
      <p:ext uri="{BB962C8B-B14F-4D97-AF65-F5344CB8AC3E}">
        <p14:creationId xmlns:p14="http://schemas.microsoft.com/office/powerpoint/2010/main" val="422385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56487-8211-4DA2-9000-7426AD31BE35}"/>
              </a:ext>
            </a:extLst>
          </p:cNvPr>
          <p:cNvSpPr>
            <a:spLocks noGrp="1"/>
          </p:cNvSpPr>
          <p:nvPr>
            <p:ph idx="1"/>
          </p:nvPr>
        </p:nvSpPr>
        <p:spPr/>
        <p:txBody>
          <a:bodyPr/>
          <a:lstStyle/>
          <a:p>
            <a:r>
              <a:rPr lang="en-US" sz="2200" b="1" dirty="0"/>
              <a:t>Mobile phone data</a:t>
            </a:r>
          </a:p>
          <a:p>
            <a:endParaRPr lang="en-US" sz="2200" dirty="0"/>
          </a:p>
          <a:p>
            <a:r>
              <a:rPr lang="en-US" sz="2200" dirty="0"/>
              <a:t>Privacy Concerns</a:t>
            </a:r>
          </a:p>
          <a:p>
            <a:endParaRPr lang="en-US" sz="2200" dirty="0"/>
          </a:p>
          <a:p>
            <a:r>
              <a:rPr lang="en-US" sz="2200" dirty="0"/>
              <a:t>Privacy-conscious models</a:t>
            </a:r>
          </a:p>
          <a:p>
            <a:endParaRPr lang="en-US" sz="2200" dirty="0"/>
          </a:p>
          <a:p>
            <a:r>
              <a:rPr lang="en-US" sz="2200" dirty="0"/>
              <a:t>Conclusion</a:t>
            </a:r>
          </a:p>
          <a:p>
            <a:endParaRPr lang="en-US" sz="2200" dirty="0"/>
          </a:p>
          <a:p>
            <a:endParaRPr lang="en-DE" sz="2200" dirty="0"/>
          </a:p>
        </p:txBody>
      </p:sp>
      <p:sp>
        <p:nvSpPr>
          <p:cNvPr id="3" name="Slide Number Placeholder 2">
            <a:extLst>
              <a:ext uri="{FF2B5EF4-FFF2-40B4-BE49-F238E27FC236}">
                <a16:creationId xmlns:a16="http://schemas.microsoft.com/office/drawing/2014/main" id="{16CA537E-326B-45F3-833E-0049722D2157}"/>
              </a:ext>
            </a:extLst>
          </p:cNvPr>
          <p:cNvSpPr>
            <a:spLocks noGrp="1"/>
          </p:cNvSpPr>
          <p:nvPr>
            <p:ph type="sldNum" sz="quarter" idx="11"/>
          </p:nvPr>
        </p:nvSpPr>
        <p:spPr/>
        <p:txBody>
          <a:bodyPr/>
          <a:lstStyle/>
          <a:p>
            <a:fld id="{CE58CB1E-F828-4F11-99E0-327109AF9DA4}" type="slidenum">
              <a:rPr lang="de-DE" smtClean="0"/>
              <a:pPr/>
              <a:t>2</a:t>
            </a:fld>
            <a:endParaRPr lang="de-DE" dirty="0"/>
          </a:p>
        </p:txBody>
      </p:sp>
      <p:sp>
        <p:nvSpPr>
          <p:cNvPr id="4" name="Footer Placeholder 3">
            <a:extLst>
              <a:ext uri="{FF2B5EF4-FFF2-40B4-BE49-F238E27FC236}">
                <a16:creationId xmlns:a16="http://schemas.microsoft.com/office/drawing/2014/main" id="{A7D3570E-1220-406C-9DD6-55720C1408B9}"/>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CC590E60-0F8D-4900-92DF-3E2D978D414C}"/>
              </a:ext>
            </a:extLst>
          </p:cNvPr>
          <p:cNvSpPr>
            <a:spLocks noGrp="1"/>
          </p:cNvSpPr>
          <p:nvPr>
            <p:ph type="title"/>
          </p:nvPr>
        </p:nvSpPr>
        <p:spPr/>
        <p:txBody>
          <a:bodyPr/>
          <a:lstStyle/>
          <a:p>
            <a:r>
              <a:rPr lang="en-US" dirty="0"/>
              <a:t>Outline</a:t>
            </a:r>
            <a:endParaRPr lang="en-DE" dirty="0"/>
          </a:p>
        </p:txBody>
      </p:sp>
    </p:spTree>
    <p:extLst>
      <p:ext uri="{BB962C8B-B14F-4D97-AF65-F5344CB8AC3E}">
        <p14:creationId xmlns:p14="http://schemas.microsoft.com/office/powerpoint/2010/main" val="104306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a:xfrm>
            <a:off x="319090" y="1762188"/>
            <a:ext cx="8508999" cy="4699572"/>
          </a:xfrm>
        </p:spPr>
        <p:txBody>
          <a:bodyPr/>
          <a:lstStyle/>
          <a:p>
            <a:r>
              <a:rPr lang="en-US" dirty="0"/>
              <a:t>Four data points - approximate places and times where an individual was present - have been shown to be enough to uniquely re-identify them 95% of the time in a mobile phone dataset of 1.5 million people</a:t>
            </a:r>
            <a:r>
              <a:rPr lang="en-US" baseline="30000" dirty="0"/>
              <a:t> [7]</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[7] https://www.ncbi.nlm.nih.gov/pubmed/23524645</a:t>
            </a:r>
            <a:endParaRPr lang="en-DE" sz="1000" dirty="0"/>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20</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Is that enough?</a:t>
            </a:r>
            <a:endParaRPr lang="en-DE" dirty="0"/>
          </a:p>
        </p:txBody>
      </p:sp>
    </p:spTree>
    <p:extLst>
      <p:ext uri="{BB962C8B-B14F-4D97-AF65-F5344CB8AC3E}">
        <p14:creationId xmlns:p14="http://schemas.microsoft.com/office/powerpoint/2010/main" val="166112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30023-8525-4FAE-B07F-2CF4EB9E455A}"/>
              </a:ext>
            </a:extLst>
          </p:cNvPr>
          <p:cNvSpPr>
            <a:spLocks noGrp="1"/>
          </p:cNvSpPr>
          <p:nvPr>
            <p:ph idx="1"/>
          </p:nvPr>
        </p:nvSpPr>
        <p:spPr>
          <a:xfrm>
            <a:off x="319090" y="1762188"/>
            <a:ext cx="8508999" cy="4699572"/>
          </a:xfrm>
        </p:spPr>
        <p:txBody>
          <a:bodyPr/>
          <a:lstStyle/>
          <a:p>
            <a:r>
              <a:rPr lang="en-US" dirty="0"/>
              <a:t>Four data points - approximate places and times where an individual was present - have been shown to be enough to uniquely re-identify them 95% of the time in a mobile phone dataset of 1.5 million people</a:t>
            </a:r>
            <a:r>
              <a:rPr lang="en-US" baseline="30000" dirty="0"/>
              <a:t> [7]</a:t>
            </a:r>
          </a:p>
          <a:p>
            <a:endParaRPr lang="en-US" dirty="0"/>
          </a:p>
          <a:p>
            <a:endParaRPr lang="en-US" dirty="0"/>
          </a:p>
          <a:p>
            <a:endParaRPr lang="en-US" dirty="0"/>
          </a:p>
          <a:p>
            <a:r>
              <a:rPr lang="en-US" dirty="0"/>
              <a:t>Low </a:t>
            </a:r>
            <a:r>
              <a:rPr lang="en-US" b="1" dirty="0"/>
              <a:t>unicity </a:t>
            </a:r>
            <a:r>
              <a:rPr lang="en-US" dirty="0"/>
              <a:t>(unique traces)</a:t>
            </a:r>
          </a:p>
          <a:p>
            <a:endParaRPr lang="en-US" dirty="0"/>
          </a:p>
          <a:p>
            <a:r>
              <a:rPr lang="en-US" dirty="0"/>
              <a:t>failed attempts to </a:t>
            </a:r>
            <a:r>
              <a:rPr lang="en-US" i="1" dirty="0"/>
              <a:t>k</a:t>
            </a:r>
            <a:r>
              <a:rPr lang="en-US" dirty="0"/>
              <a:t>-anonymize mobile phone data</a:t>
            </a:r>
            <a:r>
              <a:rPr lang="en-US" baseline="30000" dirty="0"/>
              <a:t> [8]</a:t>
            </a:r>
          </a:p>
          <a:p>
            <a:endParaRPr lang="en-US" dirty="0"/>
          </a:p>
          <a:p>
            <a:r>
              <a:rPr lang="en-US" dirty="0"/>
              <a:t>-&gt; current methods </a:t>
            </a:r>
            <a:r>
              <a:rPr lang="en-US" b="1" dirty="0"/>
              <a:t>not sufficient </a:t>
            </a:r>
            <a:r>
              <a:rPr lang="en-US" dirty="0"/>
              <a:t>for mobile phone data</a:t>
            </a:r>
          </a:p>
          <a:p>
            <a:endParaRPr lang="en-US" dirty="0"/>
          </a:p>
          <a:p>
            <a:endParaRPr lang="en-US" dirty="0"/>
          </a:p>
          <a:p>
            <a:endParaRPr lang="en-US" dirty="0"/>
          </a:p>
          <a:p>
            <a:endParaRPr lang="en-US" dirty="0"/>
          </a:p>
          <a:p>
            <a:r>
              <a:rPr lang="en-US" sz="1000" dirty="0"/>
              <a:t>[7] https://www.ncbi.nlm.nih.gov/pubmed/23524645</a:t>
            </a:r>
          </a:p>
          <a:p>
            <a:r>
              <a:rPr lang="en-US" sz="1000" dirty="0"/>
              <a:t>[8] https://arxiv.org/abs/1501.00100</a:t>
            </a:r>
          </a:p>
          <a:p>
            <a:endParaRPr lang="en-DE" sz="1000" dirty="0"/>
          </a:p>
        </p:txBody>
      </p:sp>
      <p:sp>
        <p:nvSpPr>
          <p:cNvPr id="3" name="Slide Number Placeholder 2">
            <a:extLst>
              <a:ext uri="{FF2B5EF4-FFF2-40B4-BE49-F238E27FC236}">
                <a16:creationId xmlns:a16="http://schemas.microsoft.com/office/drawing/2014/main" id="{8BBCD7D0-1552-4C41-856E-BD86CEF30BB3}"/>
              </a:ext>
            </a:extLst>
          </p:cNvPr>
          <p:cNvSpPr>
            <a:spLocks noGrp="1"/>
          </p:cNvSpPr>
          <p:nvPr>
            <p:ph type="sldNum" sz="quarter" idx="11"/>
          </p:nvPr>
        </p:nvSpPr>
        <p:spPr/>
        <p:txBody>
          <a:bodyPr/>
          <a:lstStyle/>
          <a:p>
            <a:fld id="{CE58CB1E-F828-4F11-99E0-327109AF9DA4}" type="slidenum">
              <a:rPr lang="de-DE" smtClean="0"/>
              <a:pPr/>
              <a:t>21</a:t>
            </a:fld>
            <a:endParaRPr lang="de-DE" dirty="0"/>
          </a:p>
        </p:txBody>
      </p:sp>
      <p:sp>
        <p:nvSpPr>
          <p:cNvPr id="4" name="Footer Placeholder 3">
            <a:extLst>
              <a:ext uri="{FF2B5EF4-FFF2-40B4-BE49-F238E27FC236}">
                <a16:creationId xmlns:a16="http://schemas.microsoft.com/office/drawing/2014/main" id="{6FC2D4AA-BEBB-471D-85DE-1C037A7F7191}"/>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890CACC-930B-435A-91EF-8FC768CFABAC}"/>
              </a:ext>
            </a:extLst>
          </p:cNvPr>
          <p:cNvSpPr>
            <a:spLocks noGrp="1"/>
          </p:cNvSpPr>
          <p:nvPr>
            <p:ph type="title"/>
          </p:nvPr>
        </p:nvSpPr>
        <p:spPr/>
        <p:txBody>
          <a:bodyPr/>
          <a:lstStyle/>
          <a:p>
            <a:r>
              <a:rPr lang="en-US" dirty="0"/>
              <a:t>Is that enough?</a:t>
            </a:r>
            <a:endParaRPr lang="en-DE" dirty="0"/>
          </a:p>
        </p:txBody>
      </p:sp>
    </p:spTree>
    <p:extLst>
      <p:ext uri="{BB962C8B-B14F-4D97-AF65-F5344CB8AC3E}">
        <p14:creationId xmlns:p14="http://schemas.microsoft.com/office/powerpoint/2010/main" val="4251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5A9CB1-2F65-493E-B83B-C0EADD1BCB6B}"/>
              </a:ext>
            </a:extLst>
          </p:cNvPr>
          <p:cNvSpPr>
            <a:spLocks noGrp="1"/>
          </p:cNvSpPr>
          <p:nvPr>
            <p:ph idx="1"/>
          </p:nvPr>
        </p:nvSpPr>
        <p:spPr/>
        <p:txBody>
          <a:bodyPr/>
          <a:lstStyle/>
          <a:p>
            <a:r>
              <a:rPr lang="en-US" dirty="0"/>
              <a:t>Researchers were prevented from accessing relevant mobile phone data on time with privacy being cited as one of the main concerns.</a:t>
            </a:r>
            <a:r>
              <a:rPr lang="en-US" baseline="30000" dirty="0"/>
              <a:t> [9]</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[9] https://www.economist.com/leaders/2014/10/23/call-for-help</a:t>
            </a:r>
            <a:endParaRPr lang="en-DE" sz="1000" dirty="0"/>
          </a:p>
        </p:txBody>
      </p:sp>
      <p:sp>
        <p:nvSpPr>
          <p:cNvPr id="3" name="Slide Number Placeholder 2">
            <a:extLst>
              <a:ext uri="{FF2B5EF4-FFF2-40B4-BE49-F238E27FC236}">
                <a16:creationId xmlns:a16="http://schemas.microsoft.com/office/drawing/2014/main" id="{C48D1BD6-AB7D-42C8-AB8D-8ED941180C64}"/>
              </a:ext>
            </a:extLst>
          </p:cNvPr>
          <p:cNvSpPr>
            <a:spLocks noGrp="1"/>
          </p:cNvSpPr>
          <p:nvPr>
            <p:ph type="sldNum" sz="quarter" idx="11"/>
          </p:nvPr>
        </p:nvSpPr>
        <p:spPr/>
        <p:txBody>
          <a:bodyPr/>
          <a:lstStyle/>
          <a:p>
            <a:fld id="{CE58CB1E-F828-4F11-99E0-327109AF9DA4}" type="slidenum">
              <a:rPr lang="de-DE" smtClean="0"/>
              <a:pPr/>
              <a:t>22</a:t>
            </a:fld>
            <a:endParaRPr lang="de-DE" dirty="0"/>
          </a:p>
        </p:txBody>
      </p:sp>
      <p:sp>
        <p:nvSpPr>
          <p:cNvPr id="4" name="Footer Placeholder 3">
            <a:extLst>
              <a:ext uri="{FF2B5EF4-FFF2-40B4-BE49-F238E27FC236}">
                <a16:creationId xmlns:a16="http://schemas.microsoft.com/office/drawing/2014/main" id="{C4F99F09-8A59-4F8A-AA04-E0948606076D}"/>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EA15F171-E1E3-421F-8272-7808DF5E41BA}"/>
              </a:ext>
            </a:extLst>
          </p:cNvPr>
          <p:cNvSpPr>
            <a:spLocks noGrp="1"/>
          </p:cNvSpPr>
          <p:nvPr>
            <p:ph type="title"/>
          </p:nvPr>
        </p:nvSpPr>
        <p:spPr/>
        <p:txBody>
          <a:bodyPr/>
          <a:lstStyle/>
          <a:p>
            <a:r>
              <a:rPr lang="en-US" dirty="0"/>
              <a:t>Ebola crisis</a:t>
            </a:r>
            <a:endParaRPr lang="en-DE" dirty="0"/>
          </a:p>
        </p:txBody>
      </p:sp>
    </p:spTree>
    <p:extLst>
      <p:ext uri="{BB962C8B-B14F-4D97-AF65-F5344CB8AC3E}">
        <p14:creationId xmlns:p14="http://schemas.microsoft.com/office/powerpoint/2010/main" val="41761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56487-8211-4DA2-9000-7426AD31BE35}"/>
              </a:ext>
            </a:extLst>
          </p:cNvPr>
          <p:cNvSpPr>
            <a:spLocks noGrp="1"/>
          </p:cNvSpPr>
          <p:nvPr>
            <p:ph idx="1"/>
          </p:nvPr>
        </p:nvSpPr>
        <p:spPr/>
        <p:txBody>
          <a:bodyPr/>
          <a:lstStyle/>
          <a:p>
            <a:r>
              <a:rPr lang="en-US" sz="2200" dirty="0">
                <a:solidFill>
                  <a:schemeClr val="bg1">
                    <a:lumMod val="50000"/>
                  </a:schemeClr>
                </a:solidFill>
              </a:rPr>
              <a:t>Mobile phone data</a:t>
            </a:r>
          </a:p>
          <a:p>
            <a:endParaRPr lang="en-US" sz="2200" dirty="0">
              <a:solidFill>
                <a:schemeClr val="bg1">
                  <a:lumMod val="50000"/>
                </a:schemeClr>
              </a:solidFill>
            </a:endParaRPr>
          </a:p>
          <a:p>
            <a:r>
              <a:rPr lang="en-US" sz="2200" dirty="0">
                <a:solidFill>
                  <a:schemeClr val="bg1">
                    <a:lumMod val="50000"/>
                  </a:schemeClr>
                </a:solidFill>
              </a:rPr>
              <a:t>Privacy Concerns</a:t>
            </a:r>
          </a:p>
          <a:p>
            <a:endParaRPr lang="en-US" sz="2200" dirty="0"/>
          </a:p>
          <a:p>
            <a:r>
              <a:rPr lang="en-US" sz="2200" b="1" dirty="0"/>
              <a:t>Privacy-conscious models</a:t>
            </a:r>
          </a:p>
          <a:p>
            <a:endParaRPr lang="en-US" sz="2200" dirty="0"/>
          </a:p>
          <a:p>
            <a:r>
              <a:rPr lang="en-US" sz="2200" dirty="0">
                <a:solidFill>
                  <a:schemeClr val="bg1">
                    <a:lumMod val="50000"/>
                  </a:schemeClr>
                </a:solidFill>
              </a:rPr>
              <a:t>Conclusion</a:t>
            </a:r>
          </a:p>
          <a:p>
            <a:endParaRPr lang="en-US" sz="2200" dirty="0"/>
          </a:p>
          <a:p>
            <a:endParaRPr lang="en-DE" sz="2200" dirty="0"/>
          </a:p>
        </p:txBody>
      </p:sp>
      <p:sp>
        <p:nvSpPr>
          <p:cNvPr id="3" name="Slide Number Placeholder 2">
            <a:extLst>
              <a:ext uri="{FF2B5EF4-FFF2-40B4-BE49-F238E27FC236}">
                <a16:creationId xmlns:a16="http://schemas.microsoft.com/office/drawing/2014/main" id="{16CA537E-326B-45F3-833E-0049722D2157}"/>
              </a:ext>
            </a:extLst>
          </p:cNvPr>
          <p:cNvSpPr>
            <a:spLocks noGrp="1"/>
          </p:cNvSpPr>
          <p:nvPr>
            <p:ph type="sldNum" sz="quarter" idx="11"/>
          </p:nvPr>
        </p:nvSpPr>
        <p:spPr/>
        <p:txBody>
          <a:bodyPr/>
          <a:lstStyle/>
          <a:p>
            <a:fld id="{CE58CB1E-F828-4F11-99E0-327109AF9DA4}" type="slidenum">
              <a:rPr lang="de-DE" smtClean="0"/>
              <a:pPr/>
              <a:t>23</a:t>
            </a:fld>
            <a:endParaRPr lang="de-DE" dirty="0"/>
          </a:p>
        </p:txBody>
      </p:sp>
      <p:sp>
        <p:nvSpPr>
          <p:cNvPr id="4" name="Footer Placeholder 3">
            <a:extLst>
              <a:ext uri="{FF2B5EF4-FFF2-40B4-BE49-F238E27FC236}">
                <a16:creationId xmlns:a16="http://schemas.microsoft.com/office/drawing/2014/main" id="{A7D3570E-1220-406C-9DD6-55720C1408B9}"/>
              </a:ext>
            </a:extLst>
          </p:cNvPr>
          <p:cNvSpPr>
            <a:spLocks noGrp="1"/>
          </p:cNvSpPr>
          <p:nvPr>
            <p:ph type="ftr" sz="quarter" idx="12"/>
          </p:nvPr>
        </p:nvSpPr>
        <p:spPr/>
        <p:txBody>
          <a:bodyPr/>
          <a:lstStyle/>
          <a:p>
            <a:r>
              <a:rPr lang="en-US"/>
              <a:t>Julian Schmitz | TUM Informatics | Seminar - Internet of People</a:t>
            </a:r>
            <a:endParaRPr lang="en-US" dirty="0"/>
          </a:p>
        </p:txBody>
      </p:sp>
    </p:spTree>
    <p:extLst>
      <p:ext uri="{BB962C8B-B14F-4D97-AF65-F5344CB8AC3E}">
        <p14:creationId xmlns:p14="http://schemas.microsoft.com/office/powerpoint/2010/main" val="11021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BDF9C7-6F19-4EDD-ABC3-96AAC8E7D417}"/>
              </a:ext>
            </a:extLst>
          </p:cNvPr>
          <p:cNvSpPr>
            <a:spLocks noGrp="1"/>
          </p:cNvSpPr>
          <p:nvPr>
            <p:ph type="sldNum" sz="quarter" idx="11"/>
          </p:nvPr>
        </p:nvSpPr>
        <p:spPr/>
        <p:txBody>
          <a:bodyPr/>
          <a:lstStyle/>
          <a:p>
            <a:fld id="{CE58CB1E-F828-4F11-99E0-327109AF9DA4}" type="slidenum">
              <a:rPr lang="de-DE" smtClean="0"/>
              <a:pPr/>
              <a:t>24</a:t>
            </a:fld>
            <a:endParaRPr lang="de-DE" dirty="0"/>
          </a:p>
        </p:txBody>
      </p:sp>
      <p:sp>
        <p:nvSpPr>
          <p:cNvPr id="4" name="Footer Placeholder 3">
            <a:extLst>
              <a:ext uri="{FF2B5EF4-FFF2-40B4-BE49-F238E27FC236}">
                <a16:creationId xmlns:a16="http://schemas.microsoft.com/office/drawing/2014/main" id="{862B5B36-157A-45AB-89DC-1EF26ED5151E}"/>
              </a:ext>
            </a:extLst>
          </p:cNvPr>
          <p:cNvSpPr>
            <a:spLocks noGrp="1"/>
          </p:cNvSpPr>
          <p:nvPr>
            <p:ph type="ftr" sz="quarter" idx="12"/>
          </p:nvPr>
        </p:nvSpPr>
        <p:spPr/>
        <p:txBody>
          <a:bodyPr/>
          <a:lstStyle/>
          <a:p>
            <a:r>
              <a:rPr lang="en-US"/>
              <a:t>Julian Schmitz | TUM Informatics | Seminar - Internet of People</a:t>
            </a:r>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9F2E2FA1-45A1-45CF-93C8-A995E378A190}"/>
              </a:ext>
            </a:extLst>
          </p:cNvPr>
          <p:cNvPicPr>
            <a:picLocks noGrp="1" noChangeAspect="1"/>
          </p:cNvPicPr>
          <p:nvPr>
            <p:ph idx="1"/>
          </p:nvPr>
        </p:nvPicPr>
        <p:blipFill>
          <a:blip r:embed="rId2"/>
          <a:stretch>
            <a:fillRect/>
          </a:stretch>
        </p:blipFill>
        <p:spPr>
          <a:xfrm>
            <a:off x="629559" y="887479"/>
            <a:ext cx="7884882" cy="5585834"/>
          </a:xfrm>
        </p:spPr>
      </p:pic>
    </p:spTree>
    <p:extLst>
      <p:ext uri="{BB962C8B-B14F-4D97-AF65-F5344CB8AC3E}">
        <p14:creationId xmlns:p14="http://schemas.microsoft.com/office/powerpoint/2010/main" val="341593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59F3F6-E590-443B-96C1-BE51CE30076B}"/>
              </a:ext>
            </a:extLst>
          </p:cNvPr>
          <p:cNvSpPr>
            <a:spLocks noGrp="1"/>
          </p:cNvSpPr>
          <p:nvPr>
            <p:ph idx="1"/>
          </p:nvPr>
        </p:nvSpPr>
        <p:spPr/>
        <p:txBody>
          <a:bodyPr/>
          <a:lstStyle/>
          <a:p>
            <a:r>
              <a:rPr lang="en-US" dirty="0"/>
              <a:t>is the closest model to traditional sharing of data. </a:t>
            </a:r>
            <a:endParaRPr lang="en-DE" dirty="0"/>
          </a:p>
          <a:p>
            <a:endParaRPr lang="en-US" dirty="0"/>
          </a:p>
          <a:p>
            <a:r>
              <a:rPr lang="en-US" dirty="0"/>
              <a:t>Transform data to </a:t>
            </a:r>
            <a:r>
              <a:rPr lang="en-US" b="1" dirty="0"/>
              <a:t>limit</a:t>
            </a:r>
            <a:r>
              <a:rPr lang="en-US" dirty="0"/>
              <a:t> re-identification</a:t>
            </a:r>
          </a:p>
        </p:txBody>
      </p:sp>
      <p:sp>
        <p:nvSpPr>
          <p:cNvPr id="3" name="Slide Number Placeholder 2">
            <a:extLst>
              <a:ext uri="{FF2B5EF4-FFF2-40B4-BE49-F238E27FC236}">
                <a16:creationId xmlns:a16="http://schemas.microsoft.com/office/drawing/2014/main" id="{3554775C-0623-479D-8AD3-3903C61E0239}"/>
              </a:ext>
            </a:extLst>
          </p:cNvPr>
          <p:cNvSpPr>
            <a:spLocks noGrp="1"/>
          </p:cNvSpPr>
          <p:nvPr>
            <p:ph type="sldNum" sz="quarter" idx="11"/>
          </p:nvPr>
        </p:nvSpPr>
        <p:spPr/>
        <p:txBody>
          <a:bodyPr/>
          <a:lstStyle/>
          <a:p>
            <a:fld id="{CE58CB1E-F828-4F11-99E0-327109AF9DA4}" type="slidenum">
              <a:rPr lang="de-DE" smtClean="0"/>
              <a:pPr/>
              <a:t>25</a:t>
            </a:fld>
            <a:endParaRPr lang="de-DE" dirty="0"/>
          </a:p>
        </p:txBody>
      </p:sp>
      <p:sp>
        <p:nvSpPr>
          <p:cNvPr id="4" name="Footer Placeholder 3">
            <a:extLst>
              <a:ext uri="{FF2B5EF4-FFF2-40B4-BE49-F238E27FC236}">
                <a16:creationId xmlns:a16="http://schemas.microsoft.com/office/drawing/2014/main" id="{6F10DCAE-43B6-40DD-8CEA-3658B95F3D3A}"/>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F1DF0BEA-E441-4981-8205-41859230929B}"/>
              </a:ext>
            </a:extLst>
          </p:cNvPr>
          <p:cNvSpPr>
            <a:spLocks noGrp="1"/>
          </p:cNvSpPr>
          <p:nvPr>
            <p:ph type="title"/>
          </p:nvPr>
        </p:nvSpPr>
        <p:spPr>
          <a:xfrm>
            <a:off x="319090" y="994334"/>
            <a:ext cx="8508999" cy="410369"/>
          </a:xfrm>
        </p:spPr>
        <p:txBody>
          <a:bodyPr/>
          <a:lstStyle/>
          <a:p>
            <a:r>
              <a:rPr lang="en-US" dirty="0"/>
              <a:t>Limited release</a:t>
            </a:r>
            <a:endParaRPr lang="en-DE" dirty="0"/>
          </a:p>
        </p:txBody>
      </p:sp>
      <p:pic>
        <p:nvPicPr>
          <p:cNvPr id="7" name="Content Placeholder 9" descr="A screenshot of a cell phone&#10;&#10;Description automatically generated">
            <a:extLst>
              <a:ext uri="{FF2B5EF4-FFF2-40B4-BE49-F238E27FC236}">
                <a16:creationId xmlns:a16="http://schemas.microsoft.com/office/drawing/2014/main" id="{4D86845C-EAC4-4417-8E6E-CA8B92E6B616}"/>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8" name="Rectangle 7">
            <a:extLst>
              <a:ext uri="{FF2B5EF4-FFF2-40B4-BE49-F238E27FC236}">
                <a16:creationId xmlns:a16="http://schemas.microsoft.com/office/drawing/2014/main" id="{9594FDC8-5ABE-433A-AE22-8AC5376CBF99}"/>
              </a:ext>
            </a:extLst>
          </p:cNvPr>
          <p:cNvSpPr/>
          <p:nvPr/>
        </p:nvSpPr>
        <p:spPr>
          <a:xfrm>
            <a:off x="6853806" y="2236994"/>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38464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59F3F6-E590-443B-96C1-BE51CE30076B}"/>
              </a:ext>
            </a:extLst>
          </p:cNvPr>
          <p:cNvSpPr>
            <a:spLocks noGrp="1"/>
          </p:cNvSpPr>
          <p:nvPr>
            <p:ph idx="1"/>
          </p:nvPr>
        </p:nvSpPr>
        <p:spPr/>
        <p:txBody>
          <a:bodyPr/>
          <a:lstStyle/>
          <a:p>
            <a:r>
              <a:rPr lang="en-US" dirty="0"/>
              <a:t>is the closest model to traditional sharing of data. </a:t>
            </a:r>
            <a:endParaRPr lang="en-DE" dirty="0"/>
          </a:p>
          <a:p>
            <a:endParaRPr lang="en-US" dirty="0"/>
          </a:p>
          <a:p>
            <a:r>
              <a:rPr lang="en-US" dirty="0"/>
              <a:t>Transform data to </a:t>
            </a:r>
            <a:r>
              <a:rPr lang="en-US" b="1" dirty="0"/>
              <a:t>limit</a:t>
            </a:r>
            <a:r>
              <a:rPr lang="en-US" dirty="0"/>
              <a:t> re-identification</a:t>
            </a:r>
          </a:p>
          <a:p>
            <a:endParaRPr lang="en-US" dirty="0"/>
          </a:p>
          <a:p>
            <a:endParaRPr lang="en-US" dirty="0"/>
          </a:p>
          <a:p>
            <a:endParaRPr lang="en-US" dirty="0"/>
          </a:p>
          <a:p>
            <a:r>
              <a:rPr lang="en-US" dirty="0"/>
              <a:t>Tradeoff with </a:t>
            </a:r>
            <a:r>
              <a:rPr lang="en-US" b="1" dirty="0"/>
              <a:t>statistical power </a:t>
            </a:r>
            <a:r>
              <a:rPr lang="en-US" dirty="0"/>
              <a:t>of the data set</a:t>
            </a:r>
          </a:p>
          <a:p>
            <a:endParaRPr lang="en-US" dirty="0"/>
          </a:p>
          <a:p>
            <a:r>
              <a:rPr lang="en-US" dirty="0"/>
              <a:t>Still identifiable -&gt; Need for non-disclosure and data use agreements (DUA)</a:t>
            </a:r>
          </a:p>
          <a:p>
            <a:endParaRPr lang="en-US" dirty="0"/>
          </a:p>
          <a:p>
            <a:endParaRPr lang="en-US" dirty="0"/>
          </a:p>
          <a:p>
            <a:endParaRPr lang="en-DE" dirty="0"/>
          </a:p>
        </p:txBody>
      </p:sp>
      <p:sp>
        <p:nvSpPr>
          <p:cNvPr id="3" name="Slide Number Placeholder 2">
            <a:extLst>
              <a:ext uri="{FF2B5EF4-FFF2-40B4-BE49-F238E27FC236}">
                <a16:creationId xmlns:a16="http://schemas.microsoft.com/office/drawing/2014/main" id="{3554775C-0623-479D-8AD3-3903C61E0239}"/>
              </a:ext>
            </a:extLst>
          </p:cNvPr>
          <p:cNvSpPr>
            <a:spLocks noGrp="1"/>
          </p:cNvSpPr>
          <p:nvPr>
            <p:ph type="sldNum" sz="quarter" idx="11"/>
          </p:nvPr>
        </p:nvSpPr>
        <p:spPr/>
        <p:txBody>
          <a:bodyPr/>
          <a:lstStyle/>
          <a:p>
            <a:fld id="{CE58CB1E-F828-4F11-99E0-327109AF9DA4}" type="slidenum">
              <a:rPr lang="de-DE" smtClean="0"/>
              <a:pPr/>
              <a:t>26</a:t>
            </a:fld>
            <a:endParaRPr lang="de-DE" dirty="0"/>
          </a:p>
        </p:txBody>
      </p:sp>
      <p:sp>
        <p:nvSpPr>
          <p:cNvPr id="4" name="Footer Placeholder 3">
            <a:extLst>
              <a:ext uri="{FF2B5EF4-FFF2-40B4-BE49-F238E27FC236}">
                <a16:creationId xmlns:a16="http://schemas.microsoft.com/office/drawing/2014/main" id="{6F10DCAE-43B6-40DD-8CEA-3658B95F3D3A}"/>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F1DF0BEA-E441-4981-8205-41859230929B}"/>
              </a:ext>
            </a:extLst>
          </p:cNvPr>
          <p:cNvSpPr>
            <a:spLocks noGrp="1"/>
          </p:cNvSpPr>
          <p:nvPr>
            <p:ph type="title"/>
          </p:nvPr>
        </p:nvSpPr>
        <p:spPr>
          <a:xfrm>
            <a:off x="319090" y="994334"/>
            <a:ext cx="8508999" cy="410369"/>
          </a:xfrm>
        </p:spPr>
        <p:txBody>
          <a:bodyPr/>
          <a:lstStyle/>
          <a:p>
            <a:r>
              <a:rPr lang="en-US" dirty="0"/>
              <a:t>Limited release</a:t>
            </a:r>
            <a:endParaRPr lang="en-DE" dirty="0"/>
          </a:p>
        </p:txBody>
      </p:sp>
      <p:pic>
        <p:nvPicPr>
          <p:cNvPr id="7" name="Content Placeholder 9" descr="A screenshot of a cell phone&#10;&#10;Description automatically generated">
            <a:extLst>
              <a:ext uri="{FF2B5EF4-FFF2-40B4-BE49-F238E27FC236}">
                <a16:creationId xmlns:a16="http://schemas.microsoft.com/office/drawing/2014/main" id="{EEC49458-C2A0-45E2-9358-3DCA65CEE9C3}"/>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8" name="Rectangle 7">
            <a:extLst>
              <a:ext uri="{FF2B5EF4-FFF2-40B4-BE49-F238E27FC236}">
                <a16:creationId xmlns:a16="http://schemas.microsoft.com/office/drawing/2014/main" id="{88036FBE-2AEC-4F79-B0F4-55ECACE94221}"/>
              </a:ext>
            </a:extLst>
          </p:cNvPr>
          <p:cNvSpPr/>
          <p:nvPr/>
        </p:nvSpPr>
        <p:spPr>
          <a:xfrm>
            <a:off x="6853806" y="2236994"/>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243624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59F3F6-E590-443B-96C1-BE51CE30076B}"/>
              </a:ext>
            </a:extLst>
          </p:cNvPr>
          <p:cNvSpPr>
            <a:spLocks noGrp="1"/>
          </p:cNvSpPr>
          <p:nvPr>
            <p:ph idx="1"/>
          </p:nvPr>
        </p:nvSpPr>
        <p:spPr/>
        <p:txBody>
          <a:bodyPr/>
          <a:lstStyle/>
          <a:p>
            <a:r>
              <a:rPr lang="en-US" dirty="0"/>
              <a:t>is the closest model to traditional sharing of data. </a:t>
            </a:r>
            <a:endParaRPr lang="en-DE" dirty="0"/>
          </a:p>
          <a:p>
            <a:endParaRPr lang="en-US" dirty="0"/>
          </a:p>
          <a:p>
            <a:r>
              <a:rPr lang="en-US" dirty="0"/>
              <a:t>Transform data to </a:t>
            </a:r>
            <a:r>
              <a:rPr lang="en-US" b="1" dirty="0"/>
              <a:t>limit</a:t>
            </a:r>
            <a:r>
              <a:rPr lang="en-US" dirty="0"/>
              <a:t> re-identification</a:t>
            </a:r>
          </a:p>
          <a:p>
            <a:endParaRPr lang="en-US" dirty="0"/>
          </a:p>
          <a:p>
            <a:endParaRPr lang="en-US" dirty="0"/>
          </a:p>
          <a:p>
            <a:endParaRPr lang="en-US" dirty="0"/>
          </a:p>
          <a:p>
            <a:r>
              <a:rPr lang="en-US" dirty="0"/>
              <a:t>Tradeoff with </a:t>
            </a:r>
            <a:r>
              <a:rPr lang="en-US" b="1" dirty="0"/>
              <a:t>statistical power </a:t>
            </a:r>
            <a:r>
              <a:rPr lang="en-US" dirty="0"/>
              <a:t>of the data set</a:t>
            </a:r>
          </a:p>
          <a:p>
            <a:endParaRPr lang="en-US" dirty="0"/>
          </a:p>
          <a:p>
            <a:r>
              <a:rPr lang="en-US" dirty="0"/>
              <a:t>Still identifiable -&gt; Need for non-disclosure and data use agreements (DUA)</a:t>
            </a:r>
          </a:p>
          <a:p>
            <a:endParaRPr lang="en-US" dirty="0"/>
          </a:p>
          <a:p>
            <a:endParaRPr lang="en-US" dirty="0"/>
          </a:p>
          <a:p>
            <a:r>
              <a:rPr lang="en-US" dirty="0"/>
              <a:t>Use case: The D4D-Senegal challenge is an </a:t>
            </a:r>
            <a:r>
              <a:rPr lang="en-US" b="1" dirty="0"/>
              <a:t>open innovation data challenge on anonymous call patterns</a:t>
            </a:r>
            <a:r>
              <a:rPr lang="en-US" dirty="0"/>
              <a:t> of Orange's mobile phone users in Senegal. The goal of the challenge is to help address society development questions in novel ways by contributing to the </a:t>
            </a:r>
            <a:r>
              <a:rPr lang="en-US" b="1" dirty="0"/>
              <a:t>socio-economic development</a:t>
            </a:r>
            <a:r>
              <a:rPr lang="en-US" dirty="0"/>
              <a:t> and well-being of the Senegalese population. </a:t>
            </a:r>
            <a:r>
              <a:rPr lang="en-US" baseline="30000" dirty="0"/>
              <a:t>[10]</a:t>
            </a:r>
            <a:endParaRPr lang="en-US" dirty="0"/>
          </a:p>
          <a:p>
            <a:endParaRPr lang="en-US" sz="1200" dirty="0"/>
          </a:p>
          <a:p>
            <a:r>
              <a:rPr lang="en-US" sz="1000" dirty="0"/>
              <a:t>[10] https://arxiv.org/abs/1407.4885</a:t>
            </a:r>
            <a:endParaRPr lang="en-DE" sz="1100" dirty="0"/>
          </a:p>
        </p:txBody>
      </p:sp>
      <p:sp>
        <p:nvSpPr>
          <p:cNvPr id="3" name="Slide Number Placeholder 2">
            <a:extLst>
              <a:ext uri="{FF2B5EF4-FFF2-40B4-BE49-F238E27FC236}">
                <a16:creationId xmlns:a16="http://schemas.microsoft.com/office/drawing/2014/main" id="{3554775C-0623-479D-8AD3-3903C61E0239}"/>
              </a:ext>
            </a:extLst>
          </p:cNvPr>
          <p:cNvSpPr>
            <a:spLocks noGrp="1"/>
          </p:cNvSpPr>
          <p:nvPr>
            <p:ph type="sldNum" sz="quarter" idx="11"/>
          </p:nvPr>
        </p:nvSpPr>
        <p:spPr/>
        <p:txBody>
          <a:bodyPr/>
          <a:lstStyle/>
          <a:p>
            <a:fld id="{CE58CB1E-F828-4F11-99E0-327109AF9DA4}" type="slidenum">
              <a:rPr lang="de-DE" smtClean="0"/>
              <a:pPr/>
              <a:t>27</a:t>
            </a:fld>
            <a:endParaRPr lang="de-DE" dirty="0"/>
          </a:p>
        </p:txBody>
      </p:sp>
      <p:sp>
        <p:nvSpPr>
          <p:cNvPr id="4" name="Footer Placeholder 3">
            <a:extLst>
              <a:ext uri="{FF2B5EF4-FFF2-40B4-BE49-F238E27FC236}">
                <a16:creationId xmlns:a16="http://schemas.microsoft.com/office/drawing/2014/main" id="{6F10DCAE-43B6-40DD-8CEA-3658B95F3D3A}"/>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F1DF0BEA-E441-4981-8205-41859230929B}"/>
              </a:ext>
            </a:extLst>
          </p:cNvPr>
          <p:cNvSpPr>
            <a:spLocks noGrp="1"/>
          </p:cNvSpPr>
          <p:nvPr>
            <p:ph type="title"/>
          </p:nvPr>
        </p:nvSpPr>
        <p:spPr>
          <a:xfrm>
            <a:off x="319090" y="994334"/>
            <a:ext cx="8508999" cy="410369"/>
          </a:xfrm>
        </p:spPr>
        <p:txBody>
          <a:bodyPr/>
          <a:lstStyle/>
          <a:p>
            <a:r>
              <a:rPr lang="en-US" dirty="0"/>
              <a:t>Limited release</a:t>
            </a:r>
            <a:endParaRPr lang="en-DE" dirty="0"/>
          </a:p>
        </p:txBody>
      </p:sp>
      <p:pic>
        <p:nvPicPr>
          <p:cNvPr id="7" name="Content Placeholder 9" descr="A screenshot of a cell phone&#10;&#10;Description automatically generated">
            <a:extLst>
              <a:ext uri="{FF2B5EF4-FFF2-40B4-BE49-F238E27FC236}">
                <a16:creationId xmlns:a16="http://schemas.microsoft.com/office/drawing/2014/main" id="{269D7448-17EA-4494-8DEE-189A81091D97}"/>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8" name="Rectangle 7">
            <a:extLst>
              <a:ext uri="{FF2B5EF4-FFF2-40B4-BE49-F238E27FC236}">
                <a16:creationId xmlns:a16="http://schemas.microsoft.com/office/drawing/2014/main" id="{5B2D4ECC-8CEE-49FD-B1D8-B2917E4FB3D9}"/>
              </a:ext>
            </a:extLst>
          </p:cNvPr>
          <p:cNvSpPr/>
          <p:nvPr/>
        </p:nvSpPr>
        <p:spPr>
          <a:xfrm>
            <a:off x="6853806" y="2236994"/>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23147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B7FED1-E5A3-401D-8D51-A729718F9232}"/>
              </a:ext>
            </a:extLst>
          </p:cNvPr>
          <p:cNvSpPr>
            <a:spLocks noGrp="1"/>
          </p:cNvSpPr>
          <p:nvPr>
            <p:ph idx="1"/>
          </p:nvPr>
        </p:nvSpPr>
        <p:spPr/>
        <p:txBody>
          <a:bodyPr/>
          <a:lstStyle/>
          <a:p>
            <a:r>
              <a:rPr lang="en-US" dirty="0"/>
              <a:t>To release </a:t>
            </a:r>
            <a:r>
              <a:rPr lang="en-US" b="1" dirty="0"/>
              <a:t>indicator</a:t>
            </a:r>
            <a:r>
              <a:rPr lang="en-US" dirty="0"/>
              <a:t> data without restrictions on users or </a:t>
            </a:r>
          </a:p>
          <a:p>
            <a:r>
              <a:rPr lang="en-US" dirty="0"/>
              <a:t>access. </a:t>
            </a:r>
          </a:p>
          <a:p>
            <a:endParaRPr lang="en-US" dirty="0"/>
          </a:p>
          <a:p>
            <a:r>
              <a:rPr lang="en-US" dirty="0"/>
              <a:t>Individual (e.g. number of calls)</a:t>
            </a:r>
          </a:p>
          <a:p>
            <a:r>
              <a:rPr lang="en-US" dirty="0"/>
              <a:t>Aggregated (e.g. number of users per tower)</a:t>
            </a:r>
            <a:endParaRPr lang="en-DE" dirty="0"/>
          </a:p>
        </p:txBody>
      </p:sp>
      <p:sp>
        <p:nvSpPr>
          <p:cNvPr id="3" name="Slide Number Placeholder 2">
            <a:extLst>
              <a:ext uri="{FF2B5EF4-FFF2-40B4-BE49-F238E27FC236}">
                <a16:creationId xmlns:a16="http://schemas.microsoft.com/office/drawing/2014/main" id="{4EBA8720-A36B-4AD3-8FB6-2F2EB088B0D6}"/>
              </a:ext>
            </a:extLst>
          </p:cNvPr>
          <p:cNvSpPr>
            <a:spLocks noGrp="1"/>
          </p:cNvSpPr>
          <p:nvPr>
            <p:ph type="sldNum" sz="quarter" idx="11"/>
          </p:nvPr>
        </p:nvSpPr>
        <p:spPr/>
        <p:txBody>
          <a:bodyPr/>
          <a:lstStyle/>
          <a:p>
            <a:fld id="{CE58CB1E-F828-4F11-99E0-327109AF9DA4}" type="slidenum">
              <a:rPr lang="de-DE" smtClean="0"/>
              <a:pPr/>
              <a:t>28</a:t>
            </a:fld>
            <a:endParaRPr lang="de-DE" dirty="0"/>
          </a:p>
        </p:txBody>
      </p:sp>
      <p:sp>
        <p:nvSpPr>
          <p:cNvPr id="4" name="Footer Placeholder 3">
            <a:extLst>
              <a:ext uri="{FF2B5EF4-FFF2-40B4-BE49-F238E27FC236}">
                <a16:creationId xmlns:a16="http://schemas.microsoft.com/office/drawing/2014/main" id="{8CB66A47-622C-4FCC-B5B4-86C96158D10F}"/>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BB442E3-70B3-4BA7-ADA7-21AF0F5F240D}"/>
              </a:ext>
            </a:extLst>
          </p:cNvPr>
          <p:cNvSpPr>
            <a:spLocks noGrp="1"/>
          </p:cNvSpPr>
          <p:nvPr>
            <p:ph type="title"/>
          </p:nvPr>
        </p:nvSpPr>
        <p:spPr/>
        <p:txBody>
          <a:bodyPr/>
          <a:lstStyle/>
          <a:p>
            <a:r>
              <a:rPr lang="en-US" dirty="0"/>
              <a:t>Pre-computed indicators and synthetic data</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77546936-988D-4BEA-884A-4DE3A52141FB}"/>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EFA8244D-D81C-463E-AFEF-5FBFE8458E41}"/>
              </a:ext>
            </a:extLst>
          </p:cNvPr>
          <p:cNvSpPr/>
          <p:nvPr/>
        </p:nvSpPr>
        <p:spPr>
          <a:xfrm>
            <a:off x="7625593" y="2228605"/>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7144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B7FED1-E5A3-401D-8D51-A729718F9232}"/>
              </a:ext>
            </a:extLst>
          </p:cNvPr>
          <p:cNvSpPr>
            <a:spLocks noGrp="1"/>
          </p:cNvSpPr>
          <p:nvPr>
            <p:ph idx="1"/>
          </p:nvPr>
        </p:nvSpPr>
        <p:spPr/>
        <p:txBody>
          <a:bodyPr/>
          <a:lstStyle/>
          <a:p>
            <a:r>
              <a:rPr lang="en-US" dirty="0"/>
              <a:t>To release </a:t>
            </a:r>
            <a:r>
              <a:rPr lang="en-US" b="1" dirty="0"/>
              <a:t>indicator</a:t>
            </a:r>
            <a:r>
              <a:rPr lang="en-US" dirty="0"/>
              <a:t> data without restrictions on users or </a:t>
            </a:r>
          </a:p>
          <a:p>
            <a:r>
              <a:rPr lang="en-US" dirty="0"/>
              <a:t>access. </a:t>
            </a:r>
          </a:p>
          <a:p>
            <a:endParaRPr lang="en-US" dirty="0"/>
          </a:p>
          <a:p>
            <a:r>
              <a:rPr lang="en-US" dirty="0"/>
              <a:t>Individual (e.g. number of calls)</a:t>
            </a:r>
          </a:p>
          <a:p>
            <a:r>
              <a:rPr lang="en-US" dirty="0"/>
              <a:t>Aggregated (e.g. number of users per tower)</a:t>
            </a:r>
          </a:p>
          <a:p>
            <a:endParaRPr lang="en-US" dirty="0"/>
          </a:p>
          <a:p>
            <a:endParaRPr lang="en-US" dirty="0"/>
          </a:p>
          <a:p>
            <a:r>
              <a:rPr lang="en-US" dirty="0"/>
              <a:t>Better anonymization possible</a:t>
            </a:r>
          </a:p>
          <a:p>
            <a:endParaRPr lang="en-US" dirty="0"/>
          </a:p>
          <a:p>
            <a:r>
              <a:rPr lang="en-US" dirty="0"/>
              <a:t>Threat: Can reveal data on (minority) groups -&gt; </a:t>
            </a:r>
            <a:r>
              <a:rPr lang="en-US" b="1" dirty="0"/>
              <a:t>group privacy</a:t>
            </a:r>
          </a:p>
        </p:txBody>
      </p:sp>
      <p:sp>
        <p:nvSpPr>
          <p:cNvPr id="3" name="Slide Number Placeholder 2">
            <a:extLst>
              <a:ext uri="{FF2B5EF4-FFF2-40B4-BE49-F238E27FC236}">
                <a16:creationId xmlns:a16="http://schemas.microsoft.com/office/drawing/2014/main" id="{4EBA8720-A36B-4AD3-8FB6-2F2EB088B0D6}"/>
              </a:ext>
            </a:extLst>
          </p:cNvPr>
          <p:cNvSpPr>
            <a:spLocks noGrp="1"/>
          </p:cNvSpPr>
          <p:nvPr>
            <p:ph type="sldNum" sz="quarter" idx="11"/>
          </p:nvPr>
        </p:nvSpPr>
        <p:spPr/>
        <p:txBody>
          <a:bodyPr/>
          <a:lstStyle/>
          <a:p>
            <a:fld id="{CE58CB1E-F828-4F11-99E0-327109AF9DA4}" type="slidenum">
              <a:rPr lang="de-DE" smtClean="0"/>
              <a:pPr/>
              <a:t>29</a:t>
            </a:fld>
            <a:endParaRPr lang="de-DE" dirty="0"/>
          </a:p>
        </p:txBody>
      </p:sp>
      <p:sp>
        <p:nvSpPr>
          <p:cNvPr id="4" name="Footer Placeholder 3">
            <a:extLst>
              <a:ext uri="{FF2B5EF4-FFF2-40B4-BE49-F238E27FC236}">
                <a16:creationId xmlns:a16="http://schemas.microsoft.com/office/drawing/2014/main" id="{8CB66A47-622C-4FCC-B5B4-86C96158D10F}"/>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BB442E3-70B3-4BA7-ADA7-21AF0F5F240D}"/>
              </a:ext>
            </a:extLst>
          </p:cNvPr>
          <p:cNvSpPr>
            <a:spLocks noGrp="1"/>
          </p:cNvSpPr>
          <p:nvPr>
            <p:ph type="title"/>
          </p:nvPr>
        </p:nvSpPr>
        <p:spPr/>
        <p:txBody>
          <a:bodyPr/>
          <a:lstStyle/>
          <a:p>
            <a:r>
              <a:rPr lang="en-US" dirty="0"/>
              <a:t>Pre-computed indicators and synthetic data</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77546936-988D-4BEA-884A-4DE3A52141FB}"/>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EFA8244D-D81C-463E-AFEF-5FBFE8458E41}"/>
              </a:ext>
            </a:extLst>
          </p:cNvPr>
          <p:cNvSpPr/>
          <p:nvPr/>
        </p:nvSpPr>
        <p:spPr>
          <a:xfrm>
            <a:off x="7625593" y="2228605"/>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335659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781A4-5868-49A3-8999-E33D754C11E1}"/>
              </a:ext>
            </a:extLst>
          </p:cNvPr>
          <p:cNvSpPr>
            <a:spLocks noGrp="1"/>
          </p:cNvSpPr>
          <p:nvPr>
            <p:ph idx="1"/>
          </p:nvPr>
        </p:nvSpPr>
        <p:spPr/>
        <p:txBody>
          <a:bodyPr/>
          <a:lstStyle/>
          <a:p>
            <a:r>
              <a:rPr lang="en-US" dirty="0"/>
              <a:t>Where calls are made from and where they are received</a:t>
            </a:r>
          </a:p>
          <a:p>
            <a:endParaRPr lang="en-US" dirty="0"/>
          </a:p>
          <a:p>
            <a:r>
              <a:rPr lang="en-US" dirty="0"/>
              <a:t>Which antenna they were connected to</a:t>
            </a:r>
          </a:p>
          <a:p>
            <a:endParaRPr lang="en-US" dirty="0"/>
          </a:p>
          <a:p>
            <a:r>
              <a:rPr lang="en-US" dirty="0"/>
              <a:t>Focusing on Carrier information</a:t>
            </a:r>
            <a:endParaRPr lang="en-DE" dirty="0"/>
          </a:p>
          <a:p>
            <a:endParaRPr lang="en-US" dirty="0"/>
          </a:p>
        </p:txBody>
      </p:sp>
      <p:sp>
        <p:nvSpPr>
          <p:cNvPr id="3" name="Slide Number Placeholder 2">
            <a:extLst>
              <a:ext uri="{FF2B5EF4-FFF2-40B4-BE49-F238E27FC236}">
                <a16:creationId xmlns:a16="http://schemas.microsoft.com/office/drawing/2014/main" id="{955BE50B-40E2-47EC-BBD9-294C8E0B7755}"/>
              </a:ext>
            </a:extLst>
          </p:cNvPr>
          <p:cNvSpPr>
            <a:spLocks noGrp="1"/>
          </p:cNvSpPr>
          <p:nvPr>
            <p:ph type="sldNum" sz="quarter" idx="11"/>
          </p:nvPr>
        </p:nvSpPr>
        <p:spPr/>
        <p:txBody>
          <a:bodyPr/>
          <a:lstStyle/>
          <a:p>
            <a:fld id="{CE58CB1E-F828-4F11-99E0-327109AF9DA4}" type="slidenum">
              <a:rPr lang="de-DE" smtClean="0"/>
              <a:pPr/>
              <a:t>3</a:t>
            </a:fld>
            <a:endParaRPr lang="de-DE" dirty="0"/>
          </a:p>
        </p:txBody>
      </p:sp>
      <p:sp>
        <p:nvSpPr>
          <p:cNvPr id="4" name="Footer Placeholder 3">
            <a:extLst>
              <a:ext uri="{FF2B5EF4-FFF2-40B4-BE49-F238E27FC236}">
                <a16:creationId xmlns:a16="http://schemas.microsoft.com/office/drawing/2014/main" id="{34FA3D3A-F5A6-46DF-B759-EFD81B4A79E4}"/>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87ED65DA-C6E5-475A-A967-744139E3AF97}"/>
              </a:ext>
            </a:extLst>
          </p:cNvPr>
          <p:cNvSpPr>
            <a:spLocks noGrp="1"/>
          </p:cNvSpPr>
          <p:nvPr>
            <p:ph type="title"/>
          </p:nvPr>
        </p:nvSpPr>
        <p:spPr/>
        <p:txBody>
          <a:bodyPr/>
          <a:lstStyle/>
          <a:p>
            <a:r>
              <a:rPr lang="en-US" dirty="0"/>
              <a:t>What is mobile phone data?</a:t>
            </a:r>
            <a:endParaRPr lang="en-DE" dirty="0"/>
          </a:p>
        </p:txBody>
      </p:sp>
    </p:spTree>
    <p:extLst>
      <p:ext uri="{BB962C8B-B14F-4D97-AF65-F5344CB8AC3E}">
        <p14:creationId xmlns:p14="http://schemas.microsoft.com/office/powerpoint/2010/main" val="354586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B7FED1-E5A3-401D-8D51-A729718F9232}"/>
              </a:ext>
            </a:extLst>
          </p:cNvPr>
          <p:cNvSpPr>
            <a:spLocks noGrp="1"/>
          </p:cNvSpPr>
          <p:nvPr>
            <p:ph idx="1"/>
          </p:nvPr>
        </p:nvSpPr>
        <p:spPr/>
        <p:txBody>
          <a:bodyPr/>
          <a:lstStyle/>
          <a:p>
            <a:r>
              <a:rPr lang="en-US" dirty="0"/>
              <a:t>To release </a:t>
            </a:r>
            <a:r>
              <a:rPr lang="en-US" b="1" dirty="0"/>
              <a:t>indicator</a:t>
            </a:r>
            <a:r>
              <a:rPr lang="en-US" dirty="0"/>
              <a:t> data without restrictions on users or </a:t>
            </a:r>
          </a:p>
          <a:p>
            <a:r>
              <a:rPr lang="en-US" dirty="0"/>
              <a:t>access. </a:t>
            </a:r>
          </a:p>
          <a:p>
            <a:endParaRPr lang="en-US" dirty="0"/>
          </a:p>
          <a:p>
            <a:r>
              <a:rPr lang="en-US" dirty="0"/>
              <a:t>Individual (e.g. number of calls)</a:t>
            </a:r>
          </a:p>
          <a:p>
            <a:r>
              <a:rPr lang="en-US" dirty="0"/>
              <a:t>Aggregated (e.g. number of users per tower)</a:t>
            </a:r>
          </a:p>
          <a:p>
            <a:endParaRPr lang="en-US" dirty="0"/>
          </a:p>
          <a:p>
            <a:endParaRPr lang="en-US" dirty="0"/>
          </a:p>
          <a:p>
            <a:r>
              <a:rPr lang="en-US" dirty="0"/>
              <a:t>Better anonymization possible</a:t>
            </a:r>
          </a:p>
          <a:p>
            <a:endParaRPr lang="en-US" dirty="0"/>
          </a:p>
          <a:p>
            <a:r>
              <a:rPr lang="en-US" dirty="0"/>
              <a:t>Threat: Can reveal data on (minority) groups -&gt; </a:t>
            </a:r>
            <a:r>
              <a:rPr lang="en-US" b="1" dirty="0"/>
              <a:t>group privacy</a:t>
            </a:r>
          </a:p>
          <a:p>
            <a:endParaRPr lang="en-US" b="1" dirty="0"/>
          </a:p>
          <a:p>
            <a:endParaRPr lang="en-US" b="1" dirty="0"/>
          </a:p>
          <a:p>
            <a:r>
              <a:rPr lang="en-US" dirty="0"/>
              <a:t>Use case: Ebola population flow maps</a:t>
            </a:r>
            <a:r>
              <a:rPr lang="en-US" baseline="30000" dirty="0"/>
              <a:t> [11]</a:t>
            </a:r>
            <a:r>
              <a:rPr lang="en-US" dirty="0"/>
              <a:t>, Tourism statistics</a:t>
            </a:r>
            <a:r>
              <a:rPr lang="en-US" baseline="30000" dirty="0"/>
              <a:t> [12]</a:t>
            </a:r>
            <a:endParaRPr lang="en-US" dirty="0"/>
          </a:p>
          <a:p>
            <a:endParaRPr lang="en-US" dirty="0"/>
          </a:p>
          <a:p>
            <a:endParaRPr lang="en-US" dirty="0"/>
          </a:p>
          <a:p>
            <a:r>
              <a:rPr lang="en-US" sz="1000" dirty="0"/>
              <a:t>[11] https://www.ncbi.nlm.nih.gov/pmc/articles/PMC4205120/</a:t>
            </a:r>
          </a:p>
          <a:p>
            <a:r>
              <a:rPr lang="en-US" sz="1000" dirty="0"/>
              <a:t>[12] https://www.itu.int/en/ITU-D/Statistics/Documents/events/wtis2014/002INF-E.pdf</a:t>
            </a:r>
            <a:endParaRPr lang="en-DE" sz="1000" dirty="0"/>
          </a:p>
        </p:txBody>
      </p:sp>
      <p:sp>
        <p:nvSpPr>
          <p:cNvPr id="3" name="Slide Number Placeholder 2">
            <a:extLst>
              <a:ext uri="{FF2B5EF4-FFF2-40B4-BE49-F238E27FC236}">
                <a16:creationId xmlns:a16="http://schemas.microsoft.com/office/drawing/2014/main" id="{4EBA8720-A36B-4AD3-8FB6-2F2EB088B0D6}"/>
              </a:ext>
            </a:extLst>
          </p:cNvPr>
          <p:cNvSpPr>
            <a:spLocks noGrp="1"/>
          </p:cNvSpPr>
          <p:nvPr>
            <p:ph type="sldNum" sz="quarter" idx="11"/>
          </p:nvPr>
        </p:nvSpPr>
        <p:spPr/>
        <p:txBody>
          <a:bodyPr/>
          <a:lstStyle/>
          <a:p>
            <a:fld id="{CE58CB1E-F828-4F11-99E0-327109AF9DA4}" type="slidenum">
              <a:rPr lang="de-DE" smtClean="0"/>
              <a:pPr/>
              <a:t>30</a:t>
            </a:fld>
            <a:endParaRPr lang="de-DE" dirty="0"/>
          </a:p>
        </p:txBody>
      </p:sp>
      <p:sp>
        <p:nvSpPr>
          <p:cNvPr id="4" name="Footer Placeholder 3">
            <a:extLst>
              <a:ext uri="{FF2B5EF4-FFF2-40B4-BE49-F238E27FC236}">
                <a16:creationId xmlns:a16="http://schemas.microsoft.com/office/drawing/2014/main" id="{8CB66A47-622C-4FCC-B5B4-86C96158D10F}"/>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BB442E3-70B3-4BA7-ADA7-21AF0F5F240D}"/>
              </a:ext>
            </a:extLst>
          </p:cNvPr>
          <p:cNvSpPr>
            <a:spLocks noGrp="1"/>
          </p:cNvSpPr>
          <p:nvPr>
            <p:ph type="title"/>
          </p:nvPr>
        </p:nvSpPr>
        <p:spPr/>
        <p:txBody>
          <a:bodyPr/>
          <a:lstStyle/>
          <a:p>
            <a:r>
              <a:rPr lang="en-US" dirty="0"/>
              <a:t>Pre-computed indicators and synthetic data</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77546936-988D-4BEA-884A-4DE3A52141FB}"/>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EFA8244D-D81C-463E-AFEF-5FBFE8458E41}"/>
              </a:ext>
            </a:extLst>
          </p:cNvPr>
          <p:cNvSpPr/>
          <p:nvPr/>
        </p:nvSpPr>
        <p:spPr>
          <a:xfrm>
            <a:off x="7625593" y="2228605"/>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00375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CE53B-76B4-4331-9AB1-028E82D19D82}"/>
              </a:ext>
            </a:extLst>
          </p:cNvPr>
          <p:cNvSpPr>
            <a:spLocks noGrp="1"/>
          </p:cNvSpPr>
          <p:nvPr>
            <p:ph idx="1"/>
          </p:nvPr>
        </p:nvSpPr>
        <p:spPr/>
        <p:txBody>
          <a:bodyPr/>
          <a:lstStyle/>
          <a:p>
            <a:r>
              <a:rPr lang="en-US" dirty="0"/>
              <a:t>Data</a:t>
            </a:r>
            <a:r>
              <a:rPr lang="en-US" i="1" dirty="0"/>
              <a:t> </a:t>
            </a:r>
            <a:r>
              <a:rPr lang="en-US" dirty="0"/>
              <a:t>stay within the premises and under the control of the </a:t>
            </a:r>
          </a:p>
          <a:p>
            <a:r>
              <a:rPr lang="en-US" dirty="0"/>
              <a:t>operator</a:t>
            </a:r>
          </a:p>
          <a:p>
            <a:endParaRPr lang="en-US" dirty="0"/>
          </a:p>
          <a:p>
            <a:r>
              <a:rPr lang="en-US" dirty="0"/>
              <a:t>Only aggregated data </a:t>
            </a:r>
            <a:r>
              <a:rPr lang="en-US" b="1" dirty="0"/>
              <a:t>leave</a:t>
            </a:r>
            <a:r>
              <a:rPr lang="en-US" dirty="0"/>
              <a:t> the secure area, monitoring</a:t>
            </a:r>
          </a:p>
        </p:txBody>
      </p:sp>
      <p:sp>
        <p:nvSpPr>
          <p:cNvPr id="3" name="Slide Number Placeholder 2">
            <a:extLst>
              <a:ext uri="{FF2B5EF4-FFF2-40B4-BE49-F238E27FC236}">
                <a16:creationId xmlns:a16="http://schemas.microsoft.com/office/drawing/2014/main" id="{DD0B158F-5DB8-4EB8-9EF9-82FE09300C76}"/>
              </a:ext>
            </a:extLst>
          </p:cNvPr>
          <p:cNvSpPr>
            <a:spLocks noGrp="1"/>
          </p:cNvSpPr>
          <p:nvPr>
            <p:ph type="sldNum" sz="quarter" idx="11"/>
          </p:nvPr>
        </p:nvSpPr>
        <p:spPr/>
        <p:txBody>
          <a:bodyPr/>
          <a:lstStyle/>
          <a:p>
            <a:fld id="{CE58CB1E-F828-4F11-99E0-327109AF9DA4}" type="slidenum">
              <a:rPr lang="de-DE" smtClean="0"/>
              <a:pPr/>
              <a:t>31</a:t>
            </a:fld>
            <a:endParaRPr lang="de-DE" dirty="0"/>
          </a:p>
        </p:txBody>
      </p:sp>
      <p:sp>
        <p:nvSpPr>
          <p:cNvPr id="4" name="Footer Placeholder 3">
            <a:extLst>
              <a:ext uri="{FF2B5EF4-FFF2-40B4-BE49-F238E27FC236}">
                <a16:creationId xmlns:a16="http://schemas.microsoft.com/office/drawing/2014/main" id="{0D5927A7-5A15-4676-BCEF-DCD97675774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76E49ABF-649F-4F9E-9CBE-5A56FAD39C63}"/>
              </a:ext>
            </a:extLst>
          </p:cNvPr>
          <p:cNvSpPr>
            <a:spLocks noGrp="1"/>
          </p:cNvSpPr>
          <p:nvPr>
            <p:ph type="title"/>
          </p:nvPr>
        </p:nvSpPr>
        <p:spPr/>
        <p:txBody>
          <a:bodyPr/>
          <a:lstStyle/>
          <a:p>
            <a:r>
              <a:rPr lang="en-US" dirty="0"/>
              <a:t>Remote access </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B0CB2860-CFF2-4B60-B8CB-A0F3DEF3F3E8}"/>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7E59ED2B-90C5-4AC2-BA58-3F4CD9FEAAE6}"/>
              </a:ext>
            </a:extLst>
          </p:cNvPr>
          <p:cNvSpPr/>
          <p:nvPr/>
        </p:nvSpPr>
        <p:spPr>
          <a:xfrm>
            <a:off x="6853806" y="1465207"/>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305970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CE53B-76B4-4331-9AB1-028E82D19D82}"/>
              </a:ext>
            </a:extLst>
          </p:cNvPr>
          <p:cNvSpPr>
            <a:spLocks noGrp="1"/>
          </p:cNvSpPr>
          <p:nvPr>
            <p:ph idx="1"/>
          </p:nvPr>
        </p:nvSpPr>
        <p:spPr/>
        <p:txBody>
          <a:bodyPr/>
          <a:lstStyle/>
          <a:p>
            <a:r>
              <a:rPr lang="en-US" dirty="0"/>
              <a:t>Data</a:t>
            </a:r>
            <a:r>
              <a:rPr lang="en-US" i="1" dirty="0"/>
              <a:t> </a:t>
            </a:r>
            <a:r>
              <a:rPr lang="en-US" dirty="0"/>
              <a:t>stay within the premises and under the control of the </a:t>
            </a:r>
          </a:p>
          <a:p>
            <a:r>
              <a:rPr lang="en-US" dirty="0"/>
              <a:t>operator</a:t>
            </a:r>
          </a:p>
          <a:p>
            <a:endParaRPr lang="en-US" dirty="0"/>
          </a:p>
          <a:p>
            <a:r>
              <a:rPr lang="en-US" dirty="0"/>
              <a:t>Only aggregated data </a:t>
            </a:r>
            <a:r>
              <a:rPr lang="en-US" b="1" dirty="0"/>
              <a:t>leave</a:t>
            </a:r>
            <a:r>
              <a:rPr lang="en-US" dirty="0"/>
              <a:t> the secure area, monitoring</a:t>
            </a:r>
          </a:p>
          <a:p>
            <a:endParaRPr lang="en-US" dirty="0"/>
          </a:p>
          <a:p>
            <a:endParaRPr lang="en-US" dirty="0"/>
          </a:p>
          <a:p>
            <a:r>
              <a:rPr lang="en-US" dirty="0"/>
              <a:t>Limits the risk of data to be re-identified </a:t>
            </a:r>
            <a:r>
              <a:rPr lang="en-US" b="1" dirty="0" err="1"/>
              <a:t>en</a:t>
            </a:r>
            <a:r>
              <a:rPr lang="en-US" b="1" dirty="0"/>
              <a:t> masse</a:t>
            </a:r>
          </a:p>
          <a:p>
            <a:endParaRPr lang="en-US" b="1" dirty="0"/>
          </a:p>
          <a:p>
            <a:r>
              <a:rPr lang="en-US" dirty="0"/>
              <a:t>Less transformation necessary -&gt; more statistical power kept</a:t>
            </a:r>
            <a:endParaRPr lang="en-US" b="1" dirty="0"/>
          </a:p>
        </p:txBody>
      </p:sp>
      <p:sp>
        <p:nvSpPr>
          <p:cNvPr id="3" name="Slide Number Placeholder 2">
            <a:extLst>
              <a:ext uri="{FF2B5EF4-FFF2-40B4-BE49-F238E27FC236}">
                <a16:creationId xmlns:a16="http://schemas.microsoft.com/office/drawing/2014/main" id="{DD0B158F-5DB8-4EB8-9EF9-82FE09300C76}"/>
              </a:ext>
            </a:extLst>
          </p:cNvPr>
          <p:cNvSpPr>
            <a:spLocks noGrp="1"/>
          </p:cNvSpPr>
          <p:nvPr>
            <p:ph type="sldNum" sz="quarter" idx="11"/>
          </p:nvPr>
        </p:nvSpPr>
        <p:spPr/>
        <p:txBody>
          <a:bodyPr/>
          <a:lstStyle/>
          <a:p>
            <a:fld id="{CE58CB1E-F828-4F11-99E0-327109AF9DA4}" type="slidenum">
              <a:rPr lang="de-DE" smtClean="0"/>
              <a:pPr/>
              <a:t>32</a:t>
            </a:fld>
            <a:endParaRPr lang="de-DE" dirty="0"/>
          </a:p>
        </p:txBody>
      </p:sp>
      <p:sp>
        <p:nvSpPr>
          <p:cNvPr id="4" name="Footer Placeholder 3">
            <a:extLst>
              <a:ext uri="{FF2B5EF4-FFF2-40B4-BE49-F238E27FC236}">
                <a16:creationId xmlns:a16="http://schemas.microsoft.com/office/drawing/2014/main" id="{0D5927A7-5A15-4676-BCEF-DCD97675774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76E49ABF-649F-4F9E-9CBE-5A56FAD39C63}"/>
              </a:ext>
            </a:extLst>
          </p:cNvPr>
          <p:cNvSpPr>
            <a:spLocks noGrp="1"/>
          </p:cNvSpPr>
          <p:nvPr>
            <p:ph type="title"/>
          </p:nvPr>
        </p:nvSpPr>
        <p:spPr/>
        <p:txBody>
          <a:bodyPr/>
          <a:lstStyle/>
          <a:p>
            <a:r>
              <a:rPr lang="en-US" dirty="0"/>
              <a:t>Remote access </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B0CB2860-CFF2-4B60-B8CB-A0F3DEF3F3E8}"/>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7E59ED2B-90C5-4AC2-BA58-3F4CD9FEAAE6}"/>
              </a:ext>
            </a:extLst>
          </p:cNvPr>
          <p:cNvSpPr/>
          <p:nvPr/>
        </p:nvSpPr>
        <p:spPr>
          <a:xfrm>
            <a:off x="6853806" y="1465207"/>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3455671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6CE53B-76B4-4331-9AB1-028E82D19D82}"/>
              </a:ext>
            </a:extLst>
          </p:cNvPr>
          <p:cNvSpPr>
            <a:spLocks noGrp="1"/>
          </p:cNvSpPr>
          <p:nvPr>
            <p:ph idx="1"/>
          </p:nvPr>
        </p:nvSpPr>
        <p:spPr/>
        <p:txBody>
          <a:bodyPr/>
          <a:lstStyle/>
          <a:p>
            <a:r>
              <a:rPr lang="en-US" dirty="0"/>
              <a:t>Data</a:t>
            </a:r>
            <a:r>
              <a:rPr lang="en-US" i="1" dirty="0"/>
              <a:t> </a:t>
            </a:r>
            <a:r>
              <a:rPr lang="en-US" dirty="0"/>
              <a:t>stay within the premises and under the control of the </a:t>
            </a:r>
          </a:p>
          <a:p>
            <a:r>
              <a:rPr lang="en-US" dirty="0"/>
              <a:t>operator</a:t>
            </a:r>
          </a:p>
          <a:p>
            <a:endParaRPr lang="en-US" dirty="0"/>
          </a:p>
          <a:p>
            <a:r>
              <a:rPr lang="en-US" dirty="0"/>
              <a:t>Only aggregated data </a:t>
            </a:r>
            <a:r>
              <a:rPr lang="en-US" b="1" dirty="0"/>
              <a:t>leave</a:t>
            </a:r>
            <a:r>
              <a:rPr lang="en-US" dirty="0"/>
              <a:t> the secure area, monitoring</a:t>
            </a:r>
          </a:p>
          <a:p>
            <a:endParaRPr lang="en-US" dirty="0"/>
          </a:p>
          <a:p>
            <a:endParaRPr lang="en-US" dirty="0"/>
          </a:p>
          <a:p>
            <a:r>
              <a:rPr lang="en-US" dirty="0"/>
              <a:t>Limits the risk of data to be re-identified </a:t>
            </a:r>
            <a:r>
              <a:rPr lang="en-US" b="1" dirty="0" err="1"/>
              <a:t>en</a:t>
            </a:r>
            <a:r>
              <a:rPr lang="en-US" b="1" dirty="0"/>
              <a:t> masse</a:t>
            </a:r>
          </a:p>
          <a:p>
            <a:endParaRPr lang="en-US" b="1" dirty="0"/>
          </a:p>
          <a:p>
            <a:r>
              <a:rPr lang="en-US" dirty="0"/>
              <a:t>Less transformation necessary -&gt; more statistical power kept</a:t>
            </a:r>
            <a:endParaRPr lang="en-US" b="1" dirty="0"/>
          </a:p>
          <a:p>
            <a:endParaRPr lang="en-US" b="1" dirty="0"/>
          </a:p>
          <a:p>
            <a:endParaRPr lang="en-US" b="1" dirty="0"/>
          </a:p>
          <a:p>
            <a:r>
              <a:rPr lang="en-US" dirty="0"/>
              <a:t>Threat: </a:t>
            </a:r>
            <a:r>
              <a:rPr lang="en-US" b="1" dirty="0"/>
              <a:t>targeted</a:t>
            </a:r>
            <a:r>
              <a:rPr lang="en-US" dirty="0"/>
              <a:t> users re-identified</a:t>
            </a:r>
            <a:endParaRPr lang="en-US" b="1" dirty="0"/>
          </a:p>
          <a:p>
            <a:endParaRPr lang="en-US" dirty="0"/>
          </a:p>
          <a:p>
            <a:r>
              <a:rPr lang="en-US" dirty="0"/>
              <a:t>Use case: Near real-time data for highly-trusted third-parties with DUA (Nepal earthquake)</a:t>
            </a:r>
            <a:r>
              <a:rPr lang="en-US" baseline="30000" dirty="0"/>
              <a:t> [13]</a:t>
            </a:r>
            <a:endParaRPr lang="en-US" dirty="0"/>
          </a:p>
          <a:p>
            <a:endParaRPr lang="en-US" dirty="0"/>
          </a:p>
          <a:p>
            <a:r>
              <a:rPr lang="en-US" sz="1000" dirty="0"/>
              <a:t>[13] http://www.flowminder.org/case-studies/nepal-earthquake-2015</a:t>
            </a:r>
            <a:endParaRPr lang="en-DE" sz="1000" dirty="0"/>
          </a:p>
        </p:txBody>
      </p:sp>
      <p:sp>
        <p:nvSpPr>
          <p:cNvPr id="3" name="Slide Number Placeholder 2">
            <a:extLst>
              <a:ext uri="{FF2B5EF4-FFF2-40B4-BE49-F238E27FC236}">
                <a16:creationId xmlns:a16="http://schemas.microsoft.com/office/drawing/2014/main" id="{DD0B158F-5DB8-4EB8-9EF9-82FE09300C76}"/>
              </a:ext>
            </a:extLst>
          </p:cNvPr>
          <p:cNvSpPr>
            <a:spLocks noGrp="1"/>
          </p:cNvSpPr>
          <p:nvPr>
            <p:ph type="sldNum" sz="quarter" idx="11"/>
          </p:nvPr>
        </p:nvSpPr>
        <p:spPr/>
        <p:txBody>
          <a:bodyPr/>
          <a:lstStyle/>
          <a:p>
            <a:fld id="{CE58CB1E-F828-4F11-99E0-327109AF9DA4}" type="slidenum">
              <a:rPr lang="de-DE" smtClean="0"/>
              <a:pPr/>
              <a:t>33</a:t>
            </a:fld>
            <a:endParaRPr lang="de-DE" dirty="0"/>
          </a:p>
        </p:txBody>
      </p:sp>
      <p:sp>
        <p:nvSpPr>
          <p:cNvPr id="4" name="Footer Placeholder 3">
            <a:extLst>
              <a:ext uri="{FF2B5EF4-FFF2-40B4-BE49-F238E27FC236}">
                <a16:creationId xmlns:a16="http://schemas.microsoft.com/office/drawing/2014/main" id="{0D5927A7-5A15-4676-BCEF-DCD97675774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76E49ABF-649F-4F9E-9CBE-5A56FAD39C63}"/>
              </a:ext>
            </a:extLst>
          </p:cNvPr>
          <p:cNvSpPr>
            <a:spLocks noGrp="1"/>
          </p:cNvSpPr>
          <p:nvPr>
            <p:ph type="title"/>
          </p:nvPr>
        </p:nvSpPr>
        <p:spPr/>
        <p:txBody>
          <a:bodyPr/>
          <a:lstStyle/>
          <a:p>
            <a:r>
              <a:rPr lang="en-US" dirty="0"/>
              <a:t>Remote access </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B0CB2860-CFF2-4B60-B8CB-A0F3DEF3F3E8}"/>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7E59ED2B-90C5-4AC2-BA58-3F4CD9FEAAE6}"/>
              </a:ext>
            </a:extLst>
          </p:cNvPr>
          <p:cNvSpPr/>
          <p:nvPr/>
        </p:nvSpPr>
        <p:spPr>
          <a:xfrm>
            <a:off x="6853806" y="1465207"/>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733052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7C7C5-55F6-4096-8137-9EF55E58D0D4}"/>
              </a:ext>
            </a:extLst>
          </p:cNvPr>
          <p:cNvSpPr>
            <a:spLocks noGrp="1"/>
          </p:cNvSpPr>
          <p:nvPr>
            <p:ph idx="1"/>
          </p:nvPr>
        </p:nvSpPr>
        <p:spPr/>
        <p:txBody>
          <a:bodyPr/>
          <a:lstStyle/>
          <a:p>
            <a:r>
              <a:rPr lang="en-US" dirty="0"/>
              <a:t>Privacy through security</a:t>
            </a:r>
          </a:p>
          <a:p>
            <a:endParaRPr lang="en-US" dirty="0"/>
          </a:p>
          <a:p>
            <a:r>
              <a:rPr lang="en-US" dirty="0"/>
              <a:t>Third-parties may only send queries, never see the underlying </a:t>
            </a:r>
          </a:p>
          <a:p>
            <a:r>
              <a:rPr lang="en-US" dirty="0"/>
              <a:t>data</a:t>
            </a:r>
            <a:endParaRPr lang="en-DE" dirty="0"/>
          </a:p>
        </p:txBody>
      </p:sp>
      <p:sp>
        <p:nvSpPr>
          <p:cNvPr id="3" name="Slide Number Placeholder 2">
            <a:extLst>
              <a:ext uri="{FF2B5EF4-FFF2-40B4-BE49-F238E27FC236}">
                <a16:creationId xmlns:a16="http://schemas.microsoft.com/office/drawing/2014/main" id="{1F4AE436-2293-4C65-87E7-75253CDB4926}"/>
              </a:ext>
            </a:extLst>
          </p:cNvPr>
          <p:cNvSpPr>
            <a:spLocks noGrp="1"/>
          </p:cNvSpPr>
          <p:nvPr>
            <p:ph type="sldNum" sz="quarter" idx="11"/>
          </p:nvPr>
        </p:nvSpPr>
        <p:spPr/>
        <p:txBody>
          <a:bodyPr/>
          <a:lstStyle/>
          <a:p>
            <a:fld id="{CE58CB1E-F828-4F11-99E0-327109AF9DA4}" type="slidenum">
              <a:rPr lang="de-DE" smtClean="0"/>
              <a:pPr/>
              <a:t>34</a:t>
            </a:fld>
            <a:endParaRPr lang="de-DE" dirty="0"/>
          </a:p>
        </p:txBody>
      </p:sp>
      <p:sp>
        <p:nvSpPr>
          <p:cNvPr id="4" name="Footer Placeholder 3">
            <a:extLst>
              <a:ext uri="{FF2B5EF4-FFF2-40B4-BE49-F238E27FC236}">
                <a16:creationId xmlns:a16="http://schemas.microsoft.com/office/drawing/2014/main" id="{D3B59E19-DF05-42F5-8703-97127ADD2F49}"/>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CA443FF6-A34D-4B7A-815A-875DE06DCBBC}"/>
              </a:ext>
            </a:extLst>
          </p:cNvPr>
          <p:cNvSpPr>
            <a:spLocks noGrp="1"/>
          </p:cNvSpPr>
          <p:nvPr>
            <p:ph type="title"/>
          </p:nvPr>
        </p:nvSpPr>
        <p:spPr/>
        <p:txBody>
          <a:bodyPr/>
          <a:lstStyle/>
          <a:p>
            <a:r>
              <a:rPr lang="en-US" dirty="0"/>
              <a:t>Question-and-answer</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561DC7A4-3B84-471F-AA64-E5525DE210FE}"/>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81170546-8978-4D66-91CE-1E4444BCDC13}"/>
              </a:ext>
            </a:extLst>
          </p:cNvPr>
          <p:cNvSpPr/>
          <p:nvPr/>
        </p:nvSpPr>
        <p:spPr>
          <a:xfrm>
            <a:off x="7625593" y="1465206"/>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86821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7C7C5-55F6-4096-8137-9EF55E58D0D4}"/>
              </a:ext>
            </a:extLst>
          </p:cNvPr>
          <p:cNvSpPr>
            <a:spLocks noGrp="1"/>
          </p:cNvSpPr>
          <p:nvPr>
            <p:ph idx="1"/>
          </p:nvPr>
        </p:nvSpPr>
        <p:spPr/>
        <p:txBody>
          <a:bodyPr/>
          <a:lstStyle/>
          <a:p>
            <a:r>
              <a:rPr lang="en-US" dirty="0"/>
              <a:t>Privacy through security</a:t>
            </a:r>
          </a:p>
          <a:p>
            <a:endParaRPr lang="en-US" dirty="0"/>
          </a:p>
          <a:p>
            <a:r>
              <a:rPr lang="en-US" dirty="0"/>
              <a:t>Third-parties may only send queries, never see the underlying </a:t>
            </a:r>
          </a:p>
          <a:p>
            <a:r>
              <a:rPr lang="en-US" dirty="0"/>
              <a:t>data</a:t>
            </a:r>
          </a:p>
          <a:p>
            <a:endParaRPr lang="en-US" dirty="0"/>
          </a:p>
          <a:p>
            <a:endParaRPr lang="en-US" dirty="0"/>
          </a:p>
          <a:p>
            <a:r>
              <a:rPr lang="en-US" dirty="0"/>
              <a:t>Fully log queries and answers</a:t>
            </a:r>
          </a:p>
          <a:p>
            <a:endParaRPr lang="en-US" dirty="0"/>
          </a:p>
          <a:p>
            <a:r>
              <a:rPr lang="en-US" dirty="0"/>
              <a:t>Constrain that k individuals contribute to each answer</a:t>
            </a:r>
          </a:p>
        </p:txBody>
      </p:sp>
      <p:sp>
        <p:nvSpPr>
          <p:cNvPr id="3" name="Slide Number Placeholder 2">
            <a:extLst>
              <a:ext uri="{FF2B5EF4-FFF2-40B4-BE49-F238E27FC236}">
                <a16:creationId xmlns:a16="http://schemas.microsoft.com/office/drawing/2014/main" id="{1F4AE436-2293-4C65-87E7-75253CDB4926}"/>
              </a:ext>
            </a:extLst>
          </p:cNvPr>
          <p:cNvSpPr>
            <a:spLocks noGrp="1"/>
          </p:cNvSpPr>
          <p:nvPr>
            <p:ph type="sldNum" sz="quarter" idx="11"/>
          </p:nvPr>
        </p:nvSpPr>
        <p:spPr/>
        <p:txBody>
          <a:bodyPr/>
          <a:lstStyle/>
          <a:p>
            <a:fld id="{CE58CB1E-F828-4F11-99E0-327109AF9DA4}" type="slidenum">
              <a:rPr lang="de-DE" smtClean="0"/>
              <a:pPr/>
              <a:t>35</a:t>
            </a:fld>
            <a:endParaRPr lang="de-DE" dirty="0"/>
          </a:p>
        </p:txBody>
      </p:sp>
      <p:sp>
        <p:nvSpPr>
          <p:cNvPr id="4" name="Footer Placeholder 3">
            <a:extLst>
              <a:ext uri="{FF2B5EF4-FFF2-40B4-BE49-F238E27FC236}">
                <a16:creationId xmlns:a16="http://schemas.microsoft.com/office/drawing/2014/main" id="{D3B59E19-DF05-42F5-8703-97127ADD2F49}"/>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CA443FF6-A34D-4B7A-815A-875DE06DCBBC}"/>
              </a:ext>
            </a:extLst>
          </p:cNvPr>
          <p:cNvSpPr>
            <a:spLocks noGrp="1"/>
          </p:cNvSpPr>
          <p:nvPr>
            <p:ph type="title"/>
          </p:nvPr>
        </p:nvSpPr>
        <p:spPr/>
        <p:txBody>
          <a:bodyPr/>
          <a:lstStyle/>
          <a:p>
            <a:r>
              <a:rPr lang="en-US" dirty="0"/>
              <a:t>Question-and-answer</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561DC7A4-3B84-471F-AA64-E5525DE210FE}"/>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81170546-8978-4D66-91CE-1E4444BCDC13}"/>
              </a:ext>
            </a:extLst>
          </p:cNvPr>
          <p:cNvSpPr/>
          <p:nvPr/>
        </p:nvSpPr>
        <p:spPr>
          <a:xfrm>
            <a:off x="7625593" y="1465206"/>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254373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97C7C5-55F6-4096-8137-9EF55E58D0D4}"/>
              </a:ext>
            </a:extLst>
          </p:cNvPr>
          <p:cNvSpPr>
            <a:spLocks noGrp="1"/>
          </p:cNvSpPr>
          <p:nvPr>
            <p:ph idx="1"/>
          </p:nvPr>
        </p:nvSpPr>
        <p:spPr/>
        <p:txBody>
          <a:bodyPr/>
          <a:lstStyle/>
          <a:p>
            <a:r>
              <a:rPr lang="en-US" dirty="0"/>
              <a:t>Privacy through security</a:t>
            </a:r>
          </a:p>
          <a:p>
            <a:endParaRPr lang="en-US" dirty="0"/>
          </a:p>
          <a:p>
            <a:r>
              <a:rPr lang="en-US" dirty="0"/>
              <a:t>Third-parties may only send queries, never see the underlying </a:t>
            </a:r>
          </a:p>
          <a:p>
            <a:r>
              <a:rPr lang="en-US" dirty="0"/>
              <a:t>data</a:t>
            </a:r>
          </a:p>
          <a:p>
            <a:endParaRPr lang="en-US" dirty="0"/>
          </a:p>
          <a:p>
            <a:endParaRPr lang="en-US" dirty="0"/>
          </a:p>
          <a:p>
            <a:r>
              <a:rPr lang="en-US" dirty="0"/>
              <a:t>Fully log queries and answers</a:t>
            </a:r>
          </a:p>
          <a:p>
            <a:endParaRPr lang="en-US" dirty="0"/>
          </a:p>
          <a:p>
            <a:r>
              <a:rPr lang="en-US" dirty="0"/>
              <a:t>Constrain that k individuals contribute to each answer</a:t>
            </a:r>
          </a:p>
          <a:p>
            <a:endParaRPr lang="en-US" dirty="0"/>
          </a:p>
          <a:p>
            <a:endParaRPr lang="en-US" dirty="0"/>
          </a:p>
          <a:p>
            <a:r>
              <a:rPr lang="en-US" dirty="0"/>
              <a:t>Threat: Server being compromised (holds for all other models as well, low risk)</a:t>
            </a:r>
          </a:p>
          <a:p>
            <a:endParaRPr lang="en-US" dirty="0"/>
          </a:p>
          <a:p>
            <a:r>
              <a:rPr lang="en-US" dirty="0"/>
              <a:t>Use case: medium to high numbers of third-parties in near real or real time</a:t>
            </a:r>
            <a:endParaRPr lang="en-DE" dirty="0"/>
          </a:p>
        </p:txBody>
      </p:sp>
      <p:sp>
        <p:nvSpPr>
          <p:cNvPr id="3" name="Slide Number Placeholder 2">
            <a:extLst>
              <a:ext uri="{FF2B5EF4-FFF2-40B4-BE49-F238E27FC236}">
                <a16:creationId xmlns:a16="http://schemas.microsoft.com/office/drawing/2014/main" id="{1F4AE436-2293-4C65-87E7-75253CDB4926}"/>
              </a:ext>
            </a:extLst>
          </p:cNvPr>
          <p:cNvSpPr>
            <a:spLocks noGrp="1"/>
          </p:cNvSpPr>
          <p:nvPr>
            <p:ph type="sldNum" sz="quarter" idx="11"/>
          </p:nvPr>
        </p:nvSpPr>
        <p:spPr/>
        <p:txBody>
          <a:bodyPr/>
          <a:lstStyle/>
          <a:p>
            <a:fld id="{CE58CB1E-F828-4F11-99E0-327109AF9DA4}" type="slidenum">
              <a:rPr lang="de-DE" smtClean="0"/>
              <a:pPr/>
              <a:t>36</a:t>
            </a:fld>
            <a:endParaRPr lang="de-DE" dirty="0"/>
          </a:p>
        </p:txBody>
      </p:sp>
      <p:sp>
        <p:nvSpPr>
          <p:cNvPr id="4" name="Footer Placeholder 3">
            <a:extLst>
              <a:ext uri="{FF2B5EF4-FFF2-40B4-BE49-F238E27FC236}">
                <a16:creationId xmlns:a16="http://schemas.microsoft.com/office/drawing/2014/main" id="{D3B59E19-DF05-42F5-8703-97127ADD2F49}"/>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CA443FF6-A34D-4B7A-815A-875DE06DCBBC}"/>
              </a:ext>
            </a:extLst>
          </p:cNvPr>
          <p:cNvSpPr>
            <a:spLocks noGrp="1"/>
          </p:cNvSpPr>
          <p:nvPr>
            <p:ph type="title"/>
          </p:nvPr>
        </p:nvSpPr>
        <p:spPr/>
        <p:txBody>
          <a:bodyPr/>
          <a:lstStyle/>
          <a:p>
            <a:r>
              <a:rPr lang="en-US" dirty="0"/>
              <a:t>Question-and-answer</a:t>
            </a:r>
            <a:endParaRPr lang="en-DE" dirty="0"/>
          </a:p>
        </p:txBody>
      </p:sp>
      <p:pic>
        <p:nvPicPr>
          <p:cNvPr id="6" name="Content Placeholder 9" descr="A screenshot of a cell phone&#10;&#10;Description automatically generated">
            <a:extLst>
              <a:ext uri="{FF2B5EF4-FFF2-40B4-BE49-F238E27FC236}">
                <a16:creationId xmlns:a16="http://schemas.microsoft.com/office/drawing/2014/main" id="{561DC7A4-3B84-471F-AA64-E5525DE210FE}"/>
              </a:ext>
            </a:extLst>
          </p:cNvPr>
          <p:cNvPicPr>
            <a:picLocks noChangeAspect="1"/>
          </p:cNvPicPr>
          <p:nvPr/>
        </p:nvPicPr>
        <p:blipFill>
          <a:blip r:embed="rId2"/>
          <a:stretch>
            <a:fillRect/>
          </a:stretch>
        </p:blipFill>
        <p:spPr>
          <a:xfrm>
            <a:off x="5871986" y="1416256"/>
            <a:ext cx="2952924" cy="2091920"/>
          </a:xfrm>
          <a:prstGeom prst="rect">
            <a:avLst/>
          </a:prstGeom>
          <a:noFill/>
          <a:ln w="9525">
            <a:noFill/>
            <a:miter lim="800000"/>
            <a:headEnd/>
            <a:tailEnd/>
          </a:ln>
        </p:spPr>
      </p:pic>
      <p:sp>
        <p:nvSpPr>
          <p:cNvPr id="7" name="Rectangle 6">
            <a:extLst>
              <a:ext uri="{FF2B5EF4-FFF2-40B4-BE49-F238E27FC236}">
                <a16:creationId xmlns:a16="http://schemas.microsoft.com/office/drawing/2014/main" id="{81170546-8978-4D66-91CE-1E4444BCDC13}"/>
              </a:ext>
            </a:extLst>
          </p:cNvPr>
          <p:cNvSpPr/>
          <p:nvPr/>
        </p:nvSpPr>
        <p:spPr>
          <a:xfrm>
            <a:off x="7625593" y="1465206"/>
            <a:ext cx="771787" cy="7662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Tree>
    <p:extLst>
      <p:ext uri="{BB962C8B-B14F-4D97-AF65-F5344CB8AC3E}">
        <p14:creationId xmlns:p14="http://schemas.microsoft.com/office/powerpoint/2010/main" val="123516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56487-8211-4DA2-9000-7426AD31BE35}"/>
              </a:ext>
            </a:extLst>
          </p:cNvPr>
          <p:cNvSpPr>
            <a:spLocks noGrp="1"/>
          </p:cNvSpPr>
          <p:nvPr>
            <p:ph idx="1"/>
          </p:nvPr>
        </p:nvSpPr>
        <p:spPr/>
        <p:txBody>
          <a:bodyPr/>
          <a:lstStyle/>
          <a:p>
            <a:r>
              <a:rPr lang="en-US" sz="2200" dirty="0">
                <a:solidFill>
                  <a:schemeClr val="bg1">
                    <a:lumMod val="50000"/>
                  </a:schemeClr>
                </a:solidFill>
              </a:rPr>
              <a:t>Mobile phone data</a:t>
            </a:r>
          </a:p>
          <a:p>
            <a:endParaRPr lang="en-US" sz="2200" dirty="0">
              <a:solidFill>
                <a:schemeClr val="bg1">
                  <a:lumMod val="50000"/>
                </a:schemeClr>
              </a:solidFill>
            </a:endParaRPr>
          </a:p>
          <a:p>
            <a:r>
              <a:rPr lang="en-US" sz="2200" dirty="0">
                <a:solidFill>
                  <a:schemeClr val="bg1">
                    <a:lumMod val="50000"/>
                  </a:schemeClr>
                </a:solidFill>
              </a:rPr>
              <a:t>Privacy Concerns</a:t>
            </a:r>
          </a:p>
          <a:p>
            <a:endParaRPr lang="en-US" sz="2200" dirty="0">
              <a:solidFill>
                <a:schemeClr val="bg1">
                  <a:lumMod val="50000"/>
                </a:schemeClr>
              </a:solidFill>
            </a:endParaRPr>
          </a:p>
          <a:p>
            <a:r>
              <a:rPr lang="en-US" sz="2200" dirty="0">
                <a:solidFill>
                  <a:schemeClr val="bg1">
                    <a:lumMod val="50000"/>
                  </a:schemeClr>
                </a:solidFill>
              </a:rPr>
              <a:t>Privacy-conscious models</a:t>
            </a:r>
          </a:p>
          <a:p>
            <a:endParaRPr lang="en-US" sz="2200" dirty="0"/>
          </a:p>
          <a:p>
            <a:r>
              <a:rPr lang="en-US" sz="2200" b="1" dirty="0"/>
              <a:t>Conclusion</a:t>
            </a:r>
          </a:p>
          <a:p>
            <a:endParaRPr lang="en-US" sz="2200" dirty="0"/>
          </a:p>
          <a:p>
            <a:endParaRPr lang="en-DE" sz="2200" dirty="0"/>
          </a:p>
        </p:txBody>
      </p:sp>
      <p:sp>
        <p:nvSpPr>
          <p:cNvPr id="3" name="Slide Number Placeholder 2">
            <a:extLst>
              <a:ext uri="{FF2B5EF4-FFF2-40B4-BE49-F238E27FC236}">
                <a16:creationId xmlns:a16="http://schemas.microsoft.com/office/drawing/2014/main" id="{16CA537E-326B-45F3-833E-0049722D2157}"/>
              </a:ext>
            </a:extLst>
          </p:cNvPr>
          <p:cNvSpPr>
            <a:spLocks noGrp="1"/>
          </p:cNvSpPr>
          <p:nvPr>
            <p:ph type="sldNum" sz="quarter" idx="11"/>
          </p:nvPr>
        </p:nvSpPr>
        <p:spPr/>
        <p:txBody>
          <a:bodyPr/>
          <a:lstStyle/>
          <a:p>
            <a:fld id="{CE58CB1E-F828-4F11-99E0-327109AF9DA4}" type="slidenum">
              <a:rPr lang="de-DE" smtClean="0"/>
              <a:pPr/>
              <a:t>37</a:t>
            </a:fld>
            <a:endParaRPr lang="de-DE" dirty="0"/>
          </a:p>
        </p:txBody>
      </p:sp>
      <p:sp>
        <p:nvSpPr>
          <p:cNvPr id="4" name="Footer Placeholder 3">
            <a:extLst>
              <a:ext uri="{FF2B5EF4-FFF2-40B4-BE49-F238E27FC236}">
                <a16:creationId xmlns:a16="http://schemas.microsoft.com/office/drawing/2014/main" id="{A7D3570E-1220-406C-9DD6-55720C1408B9}"/>
              </a:ext>
            </a:extLst>
          </p:cNvPr>
          <p:cNvSpPr>
            <a:spLocks noGrp="1"/>
          </p:cNvSpPr>
          <p:nvPr>
            <p:ph type="ftr" sz="quarter" idx="12"/>
          </p:nvPr>
        </p:nvSpPr>
        <p:spPr/>
        <p:txBody>
          <a:bodyPr/>
          <a:lstStyle/>
          <a:p>
            <a:r>
              <a:rPr lang="en-US"/>
              <a:t>Julian Schmitz | TUM Informatics | Seminar - Internet of People</a:t>
            </a:r>
            <a:endParaRPr lang="en-US" dirty="0"/>
          </a:p>
        </p:txBody>
      </p:sp>
    </p:spTree>
    <p:extLst>
      <p:ext uri="{BB962C8B-B14F-4D97-AF65-F5344CB8AC3E}">
        <p14:creationId xmlns:p14="http://schemas.microsoft.com/office/powerpoint/2010/main" val="70674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DE2CA8-BAE8-4AFC-86B1-327D77DF2C73}"/>
              </a:ext>
            </a:extLst>
          </p:cNvPr>
          <p:cNvSpPr>
            <a:spLocks noGrp="1"/>
          </p:cNvSpPr>
          <p:nvPr>
            <p:ph idx="1"/>
          </p:nvPr>
        </p:nvSpPr>
        <p:spPr>
          <a:xfrm>
            <a:off x="319090" y="1762188"/>
            <a:ext cx="8508999" cy="1666812"/>
          </a:xfrm>
        </p:spPr>
        <p:txBody>
          <a:bodyPr/>
          <a:lstStyle/>
          <a:p>
            <a:r>
              <a:rPr lang="en-US" dirty="0"/>
              <a:t>Mobile phone data has a great potential for good </a:t>
            </a:r>
          </a:p>
          <a:p>
            <a:endParaRPr lang="en-US" dirty="0"/>
          </a:p>
          <a:p>
            <a:r>
              <a:rPr lang="en-US" dirty="0"/>
              <a:t>high dimensionality limits the applicability of traditional data anonymization methods</a:t>
            </a:r>
          </a:p>
          <a:p>
            <a:endParaRPr lang="en-US" dirty="0"/>
          </a:p>
          <a:p>
            <a:endParaRPr lang="en-US" dirty="0"/>
          </a:p>
          <a:p>
            <a:r>
              <a:rPr lang="en-US" dirty="0"/>
              <a:t>These four models might help to properly balance technically </a:t>
            </a:r>
          </a:p>
        </p:txBody>
      </p:sp>
      <p:sp>
        <p:nvSpPr>
          <p:cNvPr id="3" name="Slide Number Placeholder 2">
            <a:extLst>
              <a:ext uri="{FF2B5EF4-FFF2-40B4-BE49-F238E27FC236}">
                <a16:creationId xmlns:a16="http://schemas.microsoft.com/office/drawing/2014/main" id="{5B5C70CC-37C1-46AD-A4FF-3D7355098D14}"/>
              </a:ext>
            </a:extLst>
          </p:cNvPr>
          <p:cNvSpPr>
            <a:spLocks noGrp="1"/>
          </p:cNvSpPr>
          <p:nvPr>
            <p:ph type="sldNum" sz="quarter" idx="11"/>
          </p:nvPr>
        </p:nvSpPr>
        <p:spPr/>
        <p:txBody>
          <a:bodyPr/>
          <a:lstStyle/>
          <a:p>
            <a:fld id="{CE58CB1E-F828-4F11-99E0-327109AF9DA4}" type="slidenum">
              <a:rPr lang="de-DE" smtClean="0"/>
              <a:pPr/>
              <a:t>38</a:t>
            </a:fld>
            <a:endParaRPr lang="de-DE" dirty="0"/>
          </a:p>
        </p:txBody>
      </p:sp>
      <p:sp>
        <p:nvSpPr>
          <p:cNvPr id="4" name="Footer Placeholder 3">
            <a:extLst>
              <a:ext uri="{FF2B5EF4-FFF2-40B4-BE49-F238E27FC236}">
                <a16:creationId xmlns:a16="http://schemas.microsoft.com/office/drawing/2014/main" id="{FBE321C8-4E68-4746-9461-7CF28F9485DB}"/>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CB7B3019-EC45-449B-B998-55D973BC7361}"/>
              </a:ext>
            </a:extLst>
          </p:cNvPr>
          <p:cNvSpPr>
            <a:spLocks noGrp="1"/>
          </p:cNvSpPr>
          <p:nvPr>
            <p:ph type="title"/>
          </p:nvPr>
        </p:nvSpPr>
        <p:spPr/>
        <p:txBody>
          <a:bodyPr/>
          <a:lstStyle/>
          <a:p>
            <a:r>
              <a:rPr lang="en-US" dirty="0"/>
              <a:t>Conclusion</a:t>
            </a:r>
            <a:endParaRPr lang="en-DE" dirty="0"/>
          </a:p>
        </p:txBody>
      </p:sp>
      <p:sp>
        <p:nvSpPr>
          <p:cNvPr id="6" name="TextBox 5">
            <a:extLst>
              <a:ext uri="{FF2B5EF4-FFF2-40B4-BE49-F238E27FC236}">
                <a16:creationId xmlns:a16="http://schemas.microsoft.com/office/drawing/2014/main" id="{998781A5-7877-4379-9F1A-297352D1770B}"/>
              </a:ext>
            </a:extLst>
          </p:cNvPr>
          <p:cNvSpPr txBox="1"/>
          <p:nvPr/>
        </p:nvSpPr>
        <p:spPr>
          <a:xfrm>
            <a:off x="319090" y="4212492"/>
            <a:ext cx="8507918" cy="738664"/>
          </a:xfrm>
          <a:prstGeom prst="rect">
            <a:avLst/>
          </a:prstGeom>
          <a:noFill/>
        </p:spPr>
        <p:txBody>
          <a:bodyPr wrap="square" lIns="0" tIns="0" rIns="0" bIns="0" numCol="2" rtlCol="0">
            <a:spAutoFit/>
          </a:bodyPr>
          <a:lstStyle/>
          <a:p>
            <a:r>
              <a:rPr lang="en-US" sz="1600" dirty="0"/>
              <a:t>the need to use this data for good</a:t>
            </a:r>
          </a:p>
          <a:p>
            <a:endParaRPr lang="en-US" sz="1600" dirty="0"/>
          </a:p>
          <a:p>
            <a:endParaRPr lang="en-US" sz="1600" dirty="0"/>
          </a:p>
          <a:p>
            <a:r>
              <a:rPr lang="en-US" sz="1600" dirty="0"/>
              <a:t>the legitimate privacy concerns of individuals and societies.</a:t>
            </a:r>
            <a:endParaRPr lang="en-DE" sz="1600" dirty="0"/>
          </a:p>
          <a:p>
            <a:endParaRPr lang="en-US" sz="1600" dirty="0"/>
          </a:p>
        </p:txBody>
      </p:sp>
    </p:spTree>
    <p:extLst>
      <p:ext uri="{BB962C8B-B14F-4D97-AF65-F5344CB8AC3E}">
        <p14:creationId xmlns:p14="http://schemas.microsoft.com/office/powerpoint/2010/main" val="3720885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224B0A-4CB0-4551-982A-EF161B39E696}"/>
              </a:ext>
            </a:extLst>
          </p:cNvPr>
          <p:cNvSpPr>
            <a:spLocks noGrp="1"/>
          </p:cNvSpPr>
          <p:nvPr>
            <p:ph idx="1"/>
          </p:nvPr>
        </p:nvSpPr>
        <p:spPr/>
        <p:txBody>
          <a:bodyPr/>
          <a:lstStyle/>
          <a:p>
            <a:endParaRPr lang="en-US" dirty="0"/>
          </a:p>
          <a:p>
            <a:r>
              <a:rPr lang="en-US" dirty="0"/>
              <a:t>The main problems that are studied are related to social questions (segregation in cities, improving public transport in cities, recommending places to visit, detecting events), economic issues (detecting economic indicators, poverty, unemployment, underground economy, </a:t>
            </a:r>
            <a:r>
              <a:rPr lang="en-US" dirty="0" err="1"/>
              <a:t>geomarketing</a:t>
            </a:r>
            <a:r>
              <a:rPr lang="en-US" dirty="0"/>
              <a:t>), safety problems (crime, prevention or management of emergency situations) or issues related to health.</a:t>
            </a:r>
            <a:r>
              <a:rPr lang="en-US" baseline="30000" dirty="0"/>
              <a:t> [14]</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[14] https://phys.org/news/2015-04-analysis-mobile-economic-social-problems.html</a:t>
            </a:r>
            <a:endParaRPr lang="en-DE" sz="1000" dirty="0"/>
          </a:p>
        </p:txBody>
      </p:sp>
      <p:sp>
        <p:nvSpPr>
          <p:cNvPr id="3" name="Slide Number Placeholder 2">
            <a:extLst>
              <a:ext uri="{FF2B5EF4-FFF2-40B4-BE49-F238E27FC236}">
                <a16:creationId xmlns:a16="http://schemas.microsoft.com/office/drawing/2014/main" id="{64DF37D0-FF3D-43BF-8C9F-9F125376CEDF}"/>
              </a:ext>
            </a:extLst>
          </p:cNvPr>
          <p:cNvSpPr>
            <a:spLocks noGrp="1"/>
          </p:cNvSpPr>
          <p:nvPr>
            <p:ph type="sldNum" sz="quarter" idx="11"/>
          </p:nvPr>
        </p:nvSpPr>
        <p:spPr/>
        <p:txBody>
          <a:bodyPr/>
          <a:lstStyle/>
          <a:p>
            <a:fld id="{CE58CB1E-F828-4F11-99E0-327109AF9DA4}" type="slidenum">
              <a:rPr lang="de-DE" smtClean="0"/>
              <a:pPr/>
              <a:t>39</a:t>
            </a:fld>
            <a:endParaRPr lang="de-DE" dirty="0"/>
          </a:p>
        </p:txBody>
      </p:sp>
      <p:sp>
        <p:nvSpPr>
          <p:cNvPr id="4" name="Footer Placeholder 3">
            <a:extLst>
              <a:ext uri="{FF2B5EF4-FFF2-40B4-BE49-F238E27FC236}">
                <a16:creationId xmlns:a16="http://schemas.microsoft.com/office/drawing/2014/main" id="{AF0A77FC-C02E-40CB-B4D7-2ABA437C71CE}"/>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643686D1-9F8F-4AD5-9A79-C5EBCD74AB31}"/>
              </a:ext>
            </a:extLst>
          </p:cNvPr>
          <p:cNvSpPr>
            <a:spLocks noGrp="1"/>
          </p:cNvSpPr>
          <p:nvPr>
            <p:ph type="title"/>
          </p:nvPr>
        </p:nvSpPr>
        <p:spPr>
          <a:xfrm>
            <a:off x="319090" y="994334"/>
            <a:ext cx="8508999" cy="820738"/>
          </a:xfrm>
        </p:spPr>
        <p:txBody>
          <a:bodyPr/>
          <a:lstStyle/>
          <a:p>
            <a:r>
              <a:rPr lang="en-US" dirty="0"/>
              <a:t>What social problems can be dealt with through the analysis of this type of data?</a:t>
            </a:r>
            <a:endParaRPr lang="en-DE" dirty="0"/>
          </a:p>
        </p:txBody>
      </p:sp>
    </p:spTree>
    <p:extLst>
      <p:ext uri="{BB962C8B-B14F-4D97-AF65-F5344CB8AC3E}">
        <p14:creationId xmlns:p14="http://schemas.microsoft.com/office/powerpoint/2010/main" val="345601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1781A4-5868-49A3-8999-E33D754C11E1}"/>
              </a:ext>
            </a:extLst>
          </p:cNvPr>
          <p:cNvSpPr>
            <a:spLocks noGrp="1"/>
          </p:cNvSpPr>
          <p:nvPr>
            <p:ph idx="1"/>
          </p:nvPr>
        </p:nvSpPr>
        <p:spPr/>
        <p:txBody>
          <a:bodyPr/>
          <a:lstStyle/>
          <a:p>
            <a:r>
              <a:rPr lang="en-US" dirty="0"/>
              <a:t>Where calls are made from and where they are received</a:t>
            </a:r>
          </a:p>
          <a:p>
            <a:endParaRPr lang="en-US" dirty="0"/>
          </a:p>
          <a:p>
            <a:r>
              <a:rPr lang="en-US" dirty="0"/>
              <a:t>Which antenna they were connected to</a:t>
            </a:r>
          </a:p>
          <a:p>
            <a:endParaRPr lang="en-US" dirty="0"/>
          </a:p>
          <a:p>
            <a:r>
              <a:rPr lang="en-US" dirty="0"/>
              <a:t>Focusing on Carrier information</a:t>
            </a:r>
            <a:endParaRPr lang="en-DE" dirty="0"/>
          </a:p>
          <a:p>
            <a:endParaRPr lang="en-US" dirty="0">
              <a:solidFill>
                <a:schemeClr val="bg1">
                  <a:lumMod val="65000"/>
                </a:schemeClr>
              </a:solidFill>
            </a:endParaRPr>
          </a:p>
          <a:p>
            <a:endParaRPr lang="en-US" dirty="0"/>
          </a:p>
          <a:p>
            <a:r>
              <a:rPr lang="en-US" b="1" dirty="0"/>
              <a:t>Not</a:t>
            </a:r>
            <a:r>
              <a:rPr lang="en-US" dirty="0"/>
              <a:t>: your </a:t>
            </a:r>
            <a:r>
              <a:rPr lang="en-US" dirty="0" err="1"/>
              <a:t>favourite</a:t>
            </a:r>
            <a:r>
              <a:rPr lang="en-US" dirty="0"/>
              <a:t> games, web history, …</a:t>
            </a:r>
          </a:p>
          <a:p>
            <a:endParaRPr lang="en-US" dirty="0">
              <a:solidFill>
                <a:schemeClr val="bg1">
                  <a:lumMod val="65000"/>
                </a:schemeClr>
              </a:solidFill>
            </a:endParaRPr>
          </a:p>
          <a:p>
            <a:r>
              <a:rPr lang="en-US" dirty="0">
                <a:solidFill>
                  <a:schemeClr val="bg1">
                    <a:lumMod val="65000"/>
                  </a:schemeClr>
                </a:solidFill>
              </a:rPr>
              <a:t>GPS</a:t>
            </a:r>
          </a:p>
          <a:p>
            <a:endParaRPr lang="en-US" dirty="0">
              <a:solidFill>
                <a:schemeClr val="bg1">
                  <a:lumMod val="65000"/>
                </a:schemeClr>
              </a:solidFill>
            </a:endParaRPr>
          </a:p>
          <a:p>
            <a:r>
              <a:rPr lang="en-US" dirty="0">
                <a:solidFill>
                  <a:schemeClr val="bg1">
                    <a:lumMod val="65000"/>
                  </a:schemeClr>
                </a:solidFill>
              </a:rPr>
              <a:t>Accelerometer</a:t>
            </a:r>
          </a:p>
          <a:p>
            <a:endParaRPr lang="en-US" dirty="0"/>
          </a:p>
        </p:txBody>
      </p:sp>
      <p:sp>
        <p:nvSpPr>
          <p:cNvPr id="3" name="Slide Number Placeholder 2">
            <a:extLst>
              <a:ext uri="{FF2B5EF4-FFF2-40B4-BE49-F238E27FC236}">
                <a16:creationId xmlns:a16="http://schemas.microsoft.com/office/drawing/2014/main" id="{955BE50B-40E2-47EC-BBD9-294C8E0B7755}"/>
              </a:ext>
            </a:extLst>
          </p:cNvPr>
          <p:cNvSpPr>
            <a:spLocks noGrp="1"/>
          </p:cNvSpPr>
          <p:nvPr>
            <p:ph type="sldNum" sz="quarter" idx="11"/>
          </p:nvPr>
        </p:nvSpPr>
        <p:spPr/>
        <p:txBody>
          <a:bodyPr/>
          <a:lstStyle/>
          <a:p>
            <a:fld id="{CE58CB1E-F828-4F11-99E0-327109AF9DA4}" type="slidenum">
              <a:rPr lang="de-DE" smtClean="0"/>
              <a:pPr/>
              <a:t>4</a:t>
            </a:fld>
            <a:endParaRPr lang="de-DE" dirty="0"/>
          </a:p>
        </p:txBody>
      </p:sp>
      <p:sp>
        <p:nvSpPr>
          <p:cNvPr id="4" name="Footer Placeholder 3">
            <a:extLst>
              <a:ext uri="{FF2B5EF4-FFF2-40B4-BE49-F238E27FC236}">
                <a16:creationId xmlns:a16="http://schemas.microsoft.com/office/drawing/2014/main" id="{34FA3D3A-F5A6-46DF-B759-EFD81B4A79E4}"/>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87ED65DA-C6E5-475A-A967-744139E3AF97}"/>
              </a:ext>
            </a:extLst>
          </p:cNvPr>
          <p:cNvSpPr>
            <a:spLocks noGrp="1"/>
          </p:cNvSpPr>
          <p:nvPr>
            <p:ph type="title"/>
          </p:nvPr>
        </p:nvSpPr>
        <p:spPr/>
        <p:txBody>
          <a:bodyPr/>
          <a:lstStyle/>
          <a:p>
            <a:r>
              <a:rPr lang="en-US" dirty="0"/>
              <a:t>What is mobile phone data?</a:t>
            </a:r>
            <a:endParaRPr lang="en-DE" dirty="0"/>
          </a:p>
        </p:txBody>
      </p:sp>
    </p:spTree>
    <p:extLst>
      <p:ext uri="{BB962C8B-B14F-4D97-AF65-F5344CB8AC3E}">
        <p14:creationId xmlns:p14="http://schemas.microsoft.com/office/powerpoint/2010/main" val="1473614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B4FF1-CD24-42BA-AD99-1BDE10ADE04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High-risk mobility of mobile phone users during cyclone landfall and passing</a:t>
            </a:r>
            <a:r>
              <a:rPr lang="en-US" baseline="30000" dirty="0"/>
              <a:t>[15]</a:t>
            </a:r>
            <a:endParaRPr lang="en-US" dirty="0"/>
          </a:p>
          <a:p>
            <a:endParaRPr lang="en-US" dirty="0"/>
          </a:p>
          <a:p>
            <a:endParaRPr lang="en-US" dirty="0"/>
          </a:p>
          <a:p>
            <a:endParaRPr lang="en-US" dirty="0"/>
          </a:p>
          <a:p>
            <a:endParaRPr lang="en-US" dirty="0"/>
          </a:p>
          <a:p>
            <a:r>
              <a:rPr lang="en-US" sz="1000" dirty="0"/>
              <a:t>[15] http://www.flowminder.org/case-studies/mobile-phone-data-to-understand-climate-change-and-migration-patterns-in-bangladesh</a:t>
            </a:r>
            <a:endParaRPr lang="en-DE" sz="1000" dirty="0"/>
          </a:p>
        </p:txBody>
      </p:sp>
      <p:sp>
        <p:nvSpPr>
          <p:cNvPr id="3" name="Slide Number Placeholder 2">
            <a:extLst>
              <a:ext uri="{FF2B5EF4-FFF2-40B4-BE49-F238E27FC236}">
                <a16:creationId xmlns:a16="http://schemas.microsoft.com/office/drawing/2014/main" id="{3231A35D-E89C-4813-8624-D8D108E9CCDF}"/>
              </a:ext>
            </a:extLst>
          </p:cNvPr>
          <p:cNvSpPr>
            <a:spLocks noGrp="1"/>
          </p:cNvSpPr>
          <p:nvPr>
            <p:ph type="sldNum" sz="quarter" idx="11"/>
          </p:nvPr>
        </p:nvSpPr>
        <p:spPr/>
        <p:txBody>
          <a:bodyPr/>
          <a:lstStyle/>
          <a:p>
            <a:fld id="{CE58CB1E-F828-4F11-99E0-327109AF9DA4}" type="slidenum">
              <a:rPr lang="de-DE" smtClean="0"/>
              <a:pPr/>
              <a:t>40</a:t>
            </a:fld>
            <a:endParaRPr lang="de-DE" dirty="0"/>
          </a:p>
        </p:txBody>
      </p:sp>
      <p:sp>
        <p:nvSpPr>
          <p:cNvPr id="4" name="Footer Placeholder 3">
            <a:extLst>
              <a:ext uri="{FF2B5EF4-FFF2-40B4-BE49-F238E27FC236}">
                <a16:creationId xmlns:a16="http://schemas.microsoft.com/office/drawing/2014/main" id="{9EAF89BD-C971-4534-8870-830D0479E949}"/>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5EF7188F-92E5-439E-BB43-2ABD13E1DFC4}"/>
              </a:ext>
            </a:extLst>
          </p:cNvPr>
          <p:cNvSpPr>
            <a:spLocks noGrp="1"/>
          </p:cNvSpPr>
          <p:nvPr>
            <p:ph type="title"/>
          </p:nvPr>
        </p:nvSpPr>
        <p:spPr>
          <a:xfrm>
            <a:off x="319090" y="994334"/>
            <a:ext cx="8508999" cy="820738"/>
          </a:xfrm>
        </p:spPr>
        <p:txBody>
          <a:bodyPr/>
          <a:lstStyle/>
          <a:p>
            <a:r>
              <a:rPr lang="en-US" dirty="0"/>
              <a:t>Mobile Phone Data to Understand Climate Change and Migration Patterns in Bangladesh</a:t>
            </a:r>
            <a:endParaRPr lang="en-DE" dirty="0"/>
          </a:p>
        </p:txBody>
      </p:sp>
      <p:pic>
        <p:nvPicPr>
          <p:cNvPr id="7" name="Picture 6" descr="A close up of a piece of paper&#10;&#10;Description automatically generated">
            <a:extLst>
              <a:ext uri="{FF2B5EF4-FFF2-40B4-BE49-F238E27FC236}">
                <a16:creationId xmlns:a16="http://schemas.microsoft.com/office/drawing/2014/main" id="{64537E66-E121-4785-930B-CC6EC7349A27}"/>
              </a:ext>
            </a:extLst>
          </p:cNvPr>
          <p:cNvPicPr>
            <a:picLocks noChangeAspect="1"/>
          </p:cNvPicPr>
          <p:nvPr/>
        </p:nvPicPr>
        <p:blipFill>
          <a:blip r:embed="rId2"/>
          <a:stretch>
            <a:fillRect/>
          </a:stretch>
        </p:blipFill>
        <p:spPr>
          <a:xfrm>
            <a:off x="319090" y="1826625"/>
            <a:ext cx="4572000" cy="2718924"/>
          </a:xfrm>
          <a:prstGeom prst="rect">
            <a:avLst/>
          </a:prstGeom>
        </p:spPr>
      </p:pic>
    </p:spTree>
    <p:extLst>
      <p:ext uri="{BB962C8B-B14F-4D97-AF65-F5344CB8AC3E}">
        <p14:creationId xmlns:p14="http://schemas.microsoft.com/office/powerpoint/2010/main" val="244138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69311-ADC4-4065-B8A8-5EE619FEA720}"/>
              </a:ext>
            </a:extLst>
          </p:cNvPr>
          <p:cNvSpPr>
            <a:spLocks noGrp="1"/>
          </p:cNvSpPr>
          <p:nvPr>
            <p:ph idx="1"/>
          </p:nvPr>
        </p:nvSpPr>
        <p:spPr/>
        <p:txBody>
          <a:bodyPr/>
          <a:lstStyle/>
          <a:p>
            <a:r>
              <a:rPr lang="en-US" dirty="0"/>
              <a:t>Mobile phone penetration rates &gt; 90% </a:t>
            </a:r>
            <a:r>
              <a:rPr lang="en-US" baseline="30000" dirty="0"/>
              <a:t>[1]</a:t>
            </a:r>
          </a:p>
          <a:p>
            <a:endParaRPr lang="en-US" dirty="0"/>
          </a:p>
          <a:p>
            <a:endParaRPr lang="en-US" dirty="0"/>
          </a:p>
          <a:p>
            <a:r>
              <a:rPr lang="en-US" dirty="0"/>
              <a:t>Cheap data source (developing countries)</a:t>
            </a:r>
            <a:r>
              <a:rPr lang="en-US" baseline="30000" dirty="0"/>
              <a:t> [2]</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[1] International Telecommunication Union. </a:t>
            </a:r>
            <a:r>
              <a:rPr lang="en-US" sz="1000" i="1" dirty="0"/>
              <a:t>The World in 2014: ICT Facts and Figures</a:t>
            </a:r>
            <a:r>
              <a:rPr lang="en-US" sz="1000" dirty="0"/>
              <a:t> (2014).</a:t>
            </a:r>
          </a:p>
          <a:p>
            <a:r>
              <a:rPr lang="en-US" sz="1000" dirty="0"/>
              <a:t>[2] </a:t>
            </a:r>
            <a:r>
              <a:rPr lang="en-US" sz="1000" dirty="0" err="1"/>
              <a:t>Jerven</a:t>
            </a:r>
            <a:r>
              <a:rPr lang="en-US" sz="1000" dirty="0"/>
              <a:t>, M. </a:t>
            </a:r>
            <a:r>
              <a:rPr lang="en-US" sz="1000" i="1" dirty="0"/>
              <a:t>Poor Numbers: How We Are Misled by African Development Statistics and What To Do About It</a:t>
            </a:r>
            <a:r>
              <a:rPr lang="en-US" sz="1000" dirty="0"/>
              <a:t>. (Cornell University Press, 2013).</a:t>
            </a:r>
          </a:p>
        </p:txBody>
      </p:sp>
      <p:sp>
        <p:nvSpPr>
          <p:cNvPr id="3" name="Slide Number Placeholder 2">
            <a:extLst>
              <a:ext uri="{FF2B5EF4-FFF2-40B4-BE49-F238E27FC236}">
                <a16:creationId xmlns:a16="http://schemas.microsoft.com/office/drawing/2014/main" id="{52FD7F5B-A7B8-4140-94FA-52146DA5D929}"/>
              </a:ext>
            </a:extLst>
          </p:cNvPr>
          <p:cNvSpPr>
            <a:spLocks noGrp="1"/>
          </p:cNvSpPr>
          <p:nvPr>
            <p:ph type="sldNum" sz="quarter" idx="11"/>
          </p:nvPr>
        </p:nvSpPr>
        <p:spPr/>
        <p:txBody>
          <a:bodyPr/>
          <a:lstStyle/>
          <a:p>
            <a:fld id="{CE58CB1E-F828-4F11-99E0-327109AF9DA4}" type="slidenum">
              <a:rPr lang="de-DE" smtClean="0"/>
              <a:pPr/>
              <a:t>5</a:t>
            </a:fld>
            <a:endParaRPr lang="de-DE" dirty="0"/>
          </a:p>
        </p:txBody>
      </p:sp>
      <p:sp>
        <p:nvSpPr>
          <p:cNvPr id="4" name="Footer Placeholder 3">
            <a:extLst>
              <a:ext uri="{FF2B5EF4-FFF2-40B4-BE49-F238E27FC236}">
                <a16:creationId xmlns:a16="http://schemas.microsoft.com/office/drawing/2014/main" id="{F1A9FA0C-2940-4F65-943B-21B9833B020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EBDC30D4-A932-4BE6-B727-87B70838EB5F}"/>
              </a:ext>
            </a:extLst>
          </p:cNvPr>
          <p:cNvSpPr>
            <a:spLocks noGrp="1"/>
          </p:cNvSpPr>
          <p:nvPr>
            <p:ph type="title"/>
          </p:nvPr>
        </p:nvSpPr>
        <p:spPr/>
        <p:txBody>
          <a:bodyPr/>
          <a:lstStyle/>
          <a:p>
            <a:r>
              <a:rPr lang="de-DE" dirty="0" err="1"/>
              <a:t>Attractiveness</a:t>
            </a:r>
            <a:r>
              <a:rPr lang="de-DE" dirty="0"/>
              <a:t> </a:t>
            </a:r>
            <a:r>
              <a:rPr lang="de-DE" dirty="0" err="1"/>
              <a:t>of</a:t>
            </a:r>
            <a:r>
              <a:rPr lang="de-DE" dirty="0"/>
              <a:t> mobile </a:t>
            </a:r>
            <a:r>
              <a:rPr lang="de-DE" dirty="0" err="1"/>
              <a:t>phone</a:t>
            </a:r>
            <a:r>
              <a:rPr lang="de-DE" dirty="0"/>
              <a:t> </a:t>
            </a:r>
            <a:r>
              <a:rPr lang="de-DE" dirty="0" err="1"/>
              <a:t>data</a:t>
            </a:r>
            <a:endParaRPr lang="en-DE" dirty="0"/>
          </a:p>
        </p:txBody>
      </p:sp>
    </p:spTree>
    <p:extLst>
      <p:ext uri="{BB962C8B-B14F-4D97-AF65-F5344CB8AC3E}">
        <p14:creationId xmlns:p14="http://schemas.microsoft.com/office/powerpoint/2010/main" val="190540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69311-ADC4-4065-B8A8-5EE619FEA720}"/>
              </a:ext>
            </a:extLst>
          </p:cNvPr>
          <p:cNvSpPr>
            <a:spLocks noGrp="1"/>
          </p:cNvSpPr>
          <p:nvPr>
            <p:ph idx="1"/>
          </p:nvPr>
        </p:nvSpPr>
        <p:spPr/>
        <p:txBody>
          <a:bodyPr/>
          <a:lstStyle/>
          <a:p>
            <a:r>
              <a:rPr lang="en-US" dirty="0"/>
              <a:t>City planning </a:t>
            </a:r>
            <a:r>
              <a:rPr lang="en-US" baseline="30000" dirty="0"/>
              <a:t>[3]</a:t>
            </a:r>
          </a:p>
          <a:p>
            <a:endParaRPr lang="en-US" dirty="0"/>
          </a:p>
          <a:p>
            <a:r>
              <a:rPr lang="en-US" dirty="0"/>
              <a:t>Location of antennas and base stations </a:t>
            </a:r>
            <a:r>
              <a:rPr lang="en-US" baseline="30000" dirty="0"/>
              <a:t>[3]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00" dirty="0"/>
              <a:t>[3] https://www.economist.com/leaders/2014/10/23/call-for-help</a:t>
            </a:r>
          </a:p>
        </p:txBody>
      </p:sp>
      <p:sp>
        <p:nvSpPr>
          <p:cNvPr id="3" name="Slide Number Placeholder 2">
            <a:extLst>
              <a:ext uri="{FF2B5EF4-FFF2-40B4-BE49-F238E27FC236}">
                <a16:creationId xmlns:a16="http://schemas.microsoft.com/office/drawing/2014/main" id="{52FD7F5B-A7B8-4140-94FA-52146DA5D929}"/>
              </a:ext>
            </a:extLst>
          </p:cNvPr>
          <p:cNvSpPr>
            <a:spLocks noGrp="1"/>
          </p:cNvSpPr>
          <p:nvPr>
            <p:ph type="sldNum" sz="quarter" idx="11"/>
          </p:nvPr>
        </p:nvSpPr>
        <p:spPr/>
        <p:txBody>
          <a:bodyPr/>
          <a:lstStyle/>
          <a:p>
            <a:fld id="{CE58CB1E-F828-4F11-99E0-327109AF9DA4}" type="slidenum">
              <a:rPr lang="de-DE" smtClean="0"/>
              <a:pPr/>
              <a:t>6</a:t>
            </a:fld>
            <a:endParaRPr lang="de-DE" dirty="0"/>
          </a:p>
        </p:txBody>
      </p:sp>
      <p:sp>
        <p:nvSpPr>
          <p:cNvPr id="4" name="Footer Placeholder 3">
            <a:extLst>
              <a:ext uri="{FF2B5EF4-FFF2-40B4-BE49-F238E27FC236}">
                <a16:creationId xmlns:a16="http://schemas.microsoft.com/office/drawing/2014/main" id="{F1A9FA0C-2940-4F65-943B-21B9833B020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EBDC30D4-A932-4BE6-B727-87B70838EB5F}"/>
              </a:ext>
            </a:extLst>
          </p:cNvPr>
          <p:cNvSpPr>
            <a:spLocks noGrp="1"/>
          </p:cNvSpPr>
          <p:nvPr>
            <p:ph type="title"/>
          </p:nvPr>
        </p:nvSpPr>
        <p:spPr/>
        <p:txBody>
          <a:bodyPr/>
          <a:lstStyle/>
          <a:p>
            <a:r>
              <a:rPr lang="de-DE" dirty="0"/>
              <a:t>Use </a:t>
            </a:r>
            <a:r>
              <a:rPr lang="de-DE" dirty="0" err="1"/>
              <a:t>of</a:t>
            </a:r>
            <a:r>
              <a:rPr lang="de-DE" dirty="0"/>
              <a:t> mobile </a:t>
            </a:r>
            <a:r>
              <a:rPr lang="de-DE" dirty="0" err="1"/>
              <a:t>phone</a:t>
            </a:r>
            <a:r>
              <a:rPr lang="de-DE" dirty="0"/>
              <a:t> </a:t>
            </a:r>
            <a:r>
              <a:rPr lang="de-DE" dirty="0" err="1"/>
              <a:t>data</a:t>
            </a:r>
            <a:endParaRPr lang="en-DE" dirty="0"/>
          </a:p>
        </p:txBody>
      </p:sp>
    </p:spTree>
    <p:extLst>
      <p:ext uri="{BB962C8B-B14F-4D97-AF65-F5344CB8AC3E}">
        <p14:creationId xmlns:p14="http://schemas.microsoft.com/office/powerpoint/2010/main" val="379057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69311-ADC4-4065-B8A8-5EE619FEA720}"/>
              </a:ext>
            </a:extLst>
          </p:cNvPr>
          <p:cNvSpPr>
            <a:spLocks noGrp="1"/>
          </p:cNvSpPr>
          <p:nvPr>
            <p:ph idx="1"/>
          </p:nvPr>
        </p:nvSpPr>
        <p:spPr/>
        <p:txBody>
          <a:bodyPr/>
          <a:lstStyle/>
          <a:p>
            <a:r>
              <a:rPr lang="en-US" dirty="0">
                <a:solidFill>
                  <a:schemeClr val="bg1">
                    <a:lumMod val="75000"/>
                  </a:schemeClr>
                </a:solidFill>
              </a:rPr>
              <a:t>City planning </a:t>
            </a:r>
            <a:r>
              <a:rPr lang="en-US" baseline="30000" dirty="0"/>
              <a:t>[3]</a:t>
            </a:r>
            <a:endParaRPr lang="en-US" dirty="0">
              <a:solidFill>
                <a:schemeClr val="bg1">
                  <a:lumMod val="75000"/>
                </a:schemeClr>
              </a:solidFill>
            </a:endParaRPr>
          </a:p>
          <a:p>
            <a:endParaRPr lang="en-US" dirty="0">
              <a:solidFill>
                <a:schemeClr val="bg1">
                  <a:lumMod val="75000"/>
                </a:schemeClr>
              </a:solidFill>
            </a:endParaRPr>
          </a:p>
          <a:p>
            <a:r>
              <a:rPr lang="en-US" dirty="0">
                <a:solidFill>
                  <a:schemeClr val="bg1">
                    <a:lumMod val="75000"/>
                  </a:schemeClr>
                </a:solidFill>
              </a:rPr>
              <a:t>Location of antennas and base stations </a:t>
            </a:r>
            <a:r>
              <a:rPr lang="en-US" baseline="30000" dirty="0"/>
              <a:t>[3]</a:t>
            </a:r>
            <a:endParaRPr lang="en-US" dirty="0">
              <a:solidFill>
                <a:schemeClr val="bg1">
                  <a:lumMod val="75000"/>
                </a:schemeClr>
              </a:solidFill>
            </a:endParaRPr>
          </a:p>
          <a:p>
            <a:endParaRPr lang="en-US" dirty="0"/>
          </a:p>
          <a:p>
            <a:r>
              <a:rPr lang="en-US" dirty="0"/>
              <a:t>Population Displacement</a:t>
            </a:r>
            <a:r>
              <a:rPr lang="en-US" baseline="30000" dirty="0"/>
              <a:t> [4]</a:t>
            </a:r>
            <a:endParaRPr lang="en-US" dirty="0"/>
          </a:p>
          <a:p>
            <a:endParaRPr lang="en-US" dirty="0"/>
          </a:p>
          <a:p>
            <a:r>
              <a:rPr lang="en-US" dirty="0"/>
              <a:t>Disasters</a:t>
            </a:r>
            <a:r>
              <a:rPr lang="en-US" baseline="30000" dirty="0"/>
              <a:t> [4]</a:t>
            </a:r>
            <a:endParaRPr lang="en-US" dirty="0"/>
          </a:p>
          <a:p>
            <a:endParaRPr lang="en-US" dirty="0"/>
          </a:p>
          <a:p>
            <a:r>
              <a:rPr lang="en-US" dirty="0"/>
              <a:t>Epidemiology</a:t>
            </a:r>
            <a:r>
              <a:rPr lang="en-US" baseline="30000" dirty="0"/>
              <a:t> [4]</a:t>
            </a:r>
            <a:endParaRPr lang="en-US" dirty="0"/>
          </a:p>
          <a:p>
            <a:endParaRPr lang="en-US" dirty="0"/>
          </a:p>
          <a:p>
            <a:endParaRPr lang="en-US" dirty="0"/>
          </a:p>
          <a:p>
            <a:endParaRPr lang="en-US" dirty="0"/>
          </a:p>
          <a:p>
            <a:endParaRPr lang="en-US" dirty="0"/>
          </a:p>
          <a:p>
            <a:endParaRPr lang="en-US" dirty="0"/>
          </a:p>
          <a:p>
            <a:endParaRPr lang="en-US" dirty="0"/>
          </a:p>
          <a:p>
            <a:r>
              <a:rPr lang="en-US" sz="1000" dirty="0"/>
              <a:t>[3] https://www.economist.com/leaders/2014/10/23/call-for-help</a:t>
            </a:r>
          </a:p>
          <a:p>
            <a:r>
              <a:rPr lang="en-US" sz="1000" dirty="0"/>
              <a:t>[4] https://www.ncbi.nlm.nih.gov/pubmed/21918643</a:t>
            </a:r>
            <a:endParaRPr lang="en-DE" sz="1000" dirty="0"/>
          </a:p>
        </p:txBody>
      </p:sp>
      <p:sp>
        <p:nvSpPr>
          <p:cNvPr id="3" name="Slide Number Placeholder 2">
            <a:extLst>
              <a:ext uri="{FF2B5EF4-FFF2-40B4-BE49-F238E27FC236}">
                <a16:creationId xmlns:a16="http://schemas.microsoft.com/office/drawing/2014/main" id="{52FD7F5B-A7B8-4140-94FA-52146DA5D929}"/>
              </a:ext>
            </a:extLst>
          </p:cNvPr>
          <p:cNvSpPr>
            <a:spLocks noGrp="1"/>
          </p:cNvSpPr>
          <p:nvPr>
            <p:ph type="sldNum" sz="quarter" idx="11"/>
          </p:nvPr>
        </p:nvSpPr>
        <p:spPr/>
        <p:txBody>
          <a:bodyPr/>
          <a:lstStyle/>
          <a:p>
            <a:fld id="{CE58CB1E-F828-4F11-99E0-327109AF9DA4}" type="slidenum">
              <a:rPr lang="de-DE" smtClean="0"/>
              <a:pPr/>
              <a:t>7</a:t>
            </a:fld>
            <a:endParaRPr lang="de-DE" dirty="0"/>
          </a:p>
        </p:txBody>
      </p:sp>
      <p:sp>
        <p:nvSpPr>
          <p:cNvPr id="4" name="Footer Placeholder 3">
            <a:extLst>
              <a:ext uri="{FF2B5EF4-FFF2-40B4-BE49-F238E27FC236}">
                <a16:creationId xmlns:a16="http://schemas.microsoft.com/office/drawing/2014/main" id="{F1A9FA0C-2940-4F65-943B-21B9833B020C}"/>
              </a:ext>
            </a:extLst>
          </p:cNvPr>
          <p:cNvSpPr>
            <a:spLocks noGrp="1"/>
          </p:cNvSpPr>
          <p:nvPr>
            <p:ph type="ftr" sz="quarter" idx="12"/>
          </p:nvPr>
        </p:nvSpPr>
        <p:spPr/>
        <p:txBody>
          <a:bodyPr/>
          <a:lstStyle/>
          <a:p>
            <a:r>
              <a:rPr lang="en-US"/>
              <a:t>Julian Schmitz | TUM Informatics | Seminar - Internet of People</a:t>
            </a:r>
            <a:endParaRPr lang="en-US" dirty="0"/>
          </a:p>
        </p:txBody>
      </p:sp>
      <p:sp>
        <p:nvSpPr>
          <p:cNvPr id="5" name="Title 4">
            <a:extLst>
              <a:ext uri="{FF2B5EF4-FFF2-40B4-BE49-F238E27FC236}">
                <a16:creationId xmlns:a16="http://schemas.microsoft.com/office/drawing/2014/main" id="{EBDC30D4-A932-4BE6-B727-87B70838EB5F}"/>
              </a:ext>
            </a:extLst>
          </p:cNvPr>
          <p:cNvSpPr>
            <a:spLocks noGrp="1"/>
          </p:cNvSpPr>
          <p:nvPr>
            <p:ph type="title"/>
          </p:nvPr>
        </p:nvSpPr>
        <p:spPr/>
        <p:txBody>
          <a:bodyPr/>
          <a:lstStyle/>
          <a:p>
            <a:r>
              <a:rPr lang="de-DE" dirty="0"/>
              <a:t>Use </a:t>
            </a:r>
            <a:r>
              <a:rPr lang="de-DE" dirty="0" err="1"/>
              <a:t>of</a:t>
            </a:r>
            <a:r>
              <a:rPr lang="de-DE" dirty="0"/>
              <a:t> mobile </a:t>
            </a:r>
            <a:r>
              <a:rPr lang="de-DE" dirty="0" err="1"/>
              <a:t>phone</a:t>
            </a:r>
            <a:r>
              <a:rPr lang="de-DE" dirty="0"/>
              <a:t> </a:t>
            </a:r>
            <a:r>
              <a:rPr lang="de-DE" dirty="0" err="1"/>
              <a:t>data</a:t>
            </a:r>
            <a:endParaRPr lang="en-DE" dirty="0"/>
          </a:p>
        </p:txBody>
      </p:sp>
    </p:spTree>
    <p:extLst>
      <p:ext uri="{BB962C8B-B14F-4D97-AF65-F5344CB8AC3E}">
        <p14:creationId xmlns:p14="http://schemas.microsoft.com/office/powerpoint/2010/main" val="121139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8</a:t>
            </a:fld>
            <a:endParaRPr lang="de-DE" dirty="0"/>
          </a:p>
        </p:txBody>
      </p:sp>
      <p:sp>
        <p:nvSpPr>
          <p:cNvPr id="6" name="Fußzeilenplatzhalter 4"/>
          <p:cNvSpPr>
            <a:spLocks noGrp="1"/>
          </p:cNvSpPr>
          <p:nvPr>
            <p:ph type="ftr" sz="quarter" idx="12"/>
          </p:nvPr>
        </p:nvSpPr>
        <p:spPr/>
        <p:txBody>
          <a:bodyPr/>
          <a:lstStyle/>
          <a:p>
            <a:r>
              <a:rPr lang="en-US" dirty="0"/>
              <a:t>Julian Schmitz | TUM Informatics | Seminar - Internet of People</a:t>
            </a:r>
          </a:p>
        </p:txBody>
      </p:sp>
      <p:sp>
        <p:nvSpPr>
          <p:cNvPr id="5" name="TextBox 4">
            <a:extLst>
              <a:ext uri="{FF2B5EF4-FFF2-40B4-BE49-F238E27FC236}">
                <a16:creationId xmlns:a16="http://schemas.microsoft.com/office/drawing/2014/main" id="{BC57A5EA-5FBB-4C2B-BB89-BB35599640D9}"/>
              </a:ext>
            </a:extLst>
          </p:cNvPr>
          <p:cNvSpPr txBox="1"/>
          <p:nvPr/>
        </p:nvSpPr>
        <p:spPr>
          <a:xfrm>
            <a:off x="311162" y="6157918"/>
            <a:ext cx="8515846" cy="497957"/>
          </a:xfrm>
          <a:prstGeom prst="rect">
            <a:avLst/>
          </a:prstGeom>
          <a:noFill/>
        </p:spPr>
        <p:txBody>
          <a:bodyPr wrap="square" lIns="0" tIns="0" rIns="0" bIns="0" rtlCol="0">
            <a:spAutoFit/>
          </a:bodyPr>
          <a:lstStyle/>
          <a:p>
            <a:pPr eaLnBrk="1" hangingPunct="1"/>
            <a:r>
              <a:rPr lang="en-US" altLang="en-DE" sz="800" dirty="0"/>
              <a:t>Bengtsson L, Lu X, Thorson A, Garfield R, von </a:t>
            </a:r>
            <a:r>
              <a:rPr lang="en-US" altLang="en-DE" sz="800" dirty="0" err="1"/>
              <a:t>Schreeb</a:t>
            </a:r>
            <a:r>
              <a:rPr lang="en-US" altLang="en-DE" sz="800" dirty="0"/>
              <a:t> J (2011) Improved Response to Disasters and Outbreaks by Tracking Population Movements with Mobile Phone Network Data: A Post-Earthquake Geospatial Study in Haiti. PLOS Medicine 8(8): e1001083. https://doi.org/10.1371/journal.pmed.1001083</a:t>
            </a:r>
          </a:p>
          <a:p>
            <a:pPr eaLnBrk="1" hangingPunct="1"/>
            <a:r>
              <a:rPr lang="en-US" altLang="en-DE" sz="800" dirty="0">
                <a:hlinkClick r:id="rId2"/>
              </a:rPr>
              <a:t>https://journals.plos.org/plosmedicine/article?id=10.1371/journal.pmed.1001083</a:t>
            </a:r>
            <a:endParaRPr lang="en-US" altLang="en-DE" sz="800" dirty="0"/>
          </a:p>
          <a:p>
            <a:pPr>
              <a:lnSpc>
                <a:spcPct val="114000"/>
              </a:lnSpc>
            </a:pPr>
            <a:endParaRPr lang="en-DE" sz="800" dirty="0" err="1">
              <a:latin typeface="+mn-lt"/>
            </a:endParaRPr>
          </a:p>
        </p:txBody>
      </p:sp>
      <p:pic>
        <p:nvPicPr>
          <p:cNvPr id="14" name="Content Placeholder 13" descr="A close up of a map&#10;&#10;Description automatically generated">
            <a:extLst>
              <a:ext uri="{FF2B5EF4-FFF2-40B4-BE49-F238E27FC236}">
                <a16:creationId xmlns:a16="http://schemas.microsoft.com/office/drawing/2014/main" id="{0373636A-2FFE-497A-AE8B-FC2DE36016AA}"/>
              </a:ext>
            </a:extLst>
          </p:cNvPr>
          <p:cNvPicPr>
            <a:picLocks noGrp="1" noChangeAspect="1"/>
          </p:cNvPicPr>
          <p:nvPr>
            <p:ph idx="1"/>
          </p:nvPr>
        </p:nvPicPr>
        <p:blipFill>
          <a:blip r:embed="rId3"/>
          <a:stretch>
            <a:fillRect/>
          </a:stretch>
        </p:blipFill>
        <p:spPr>
          <a:xfrm>
            <a:off x="1359017" y="899698"/>
            <a:ext cx="6425966" cy="5058604"/>
          </a:xfrm>
        </p:spPr>
      </p:pic>
    </p:spTree>
    <p:extLst>
      <p:ext uri="{BB962C8B-B14F-4D97-AF65-F5344CB8AC3E}">
        <p14:creationId xmlns:p14="http://schemas.microsoft.com/office/powerpoint/2010/main" val="389150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CE58CB1E-F828-4F11-99E0-327109AF9DA4}" type="slidenum">
              <a:rPr lang="de-DE" smtClean="0"/>
              <a:pPr/>
              <a:t>9</a:t>
            </a:fld>
            <a:endParaRPr lang="de-DE" dirty="0"/>
          </a:p>
        </p:txBody>
      </p:sp>
      <p:sp>
        <p:nvSpPr>
          <p:cNvPr id="6" name="Fußzeilenplatzhalter 4"/>
          <p:cNvSpPr>
            <a:spLocks noGrp="1"/>
          </p:cNvSpPr>
          <p:nvPr>
            <p:ph type="ftr" sz="quarter" idx="12"/>
          </p:nvPr>
        </p:nvSpPr>
        <p:spPr/>
        <p:txBody>
          <a:bodyPr/>
          <a:lstStyle/>
          <a:p>
            <a:r>
              <a:rPr lang="en-US" dirty="0"/>
              <a:t>Julian Schmitz | TUM Informatics | Seminar - Internet of People</a:t>
            </a:r>
          </a:p>
        </p:txBody>
      </p:sp>
      <p:sp>
        <p:nvSpPr>
          <p:cNvPr id="5" name="TextBox 4">
            <a:extLst>
              <a:ext uri="{FF2B5EF4-FFF2-40B4-BE49-F238E27FC236}">
                <a16:creationId xmlns:a16="http://schemas.microsoft.com/office/drawing/2014/main" id="{BC57A5EA-5FBB-4C2B-BB89-BB35599640D9}"/>
              </a:ext>
            </a:extLst>
          </p:cNvPr>
          <p:cNvSpPr txBox="1"/>
          <p:nvPr/>
        </p:nvSpPr>
        <p:spPr>
          <a:xfrm>
            <a:off x="311162" y="6157918"/>
            <a:ext cx="8515846" cy="497957"/>
          </a:xfrm>
          <a:prstGeom prst="rect">
            <a:avLst/>
          </a:prstGeom>
          <a:noFill/>
        </p:spPr>
        <p:txBody>
          <a:bodyPr wrap="square" lIns="0" tIns="0" rIns="0" bIns="0" rtlCol="0">
            <a:spAutoFit/>
          </a:bodyPr>
          <a:lstStyle/>
          <a:p>
            <a:pPr eaLnBrk="1" hangingPunct="1"/>
            <a:r>
              <a:rPr lang="en-US" altLang="en-DE" sz="800" dirty="0"/>
              <a:t>Bengtsson L, Lu X, Thorson A, Garfield R, von </a:t>
            </a:r>
            <a:r>
              <a:rPr lang="en-US" altLang="en-DE" sz="800" dirty="0" err="1"/>
              <a:t>Schreeb</a:t>
            </a:r>
            <a:r>
              <a:rPr lang="en-US" altLang="en-DE" sz="800" dirty="0"/>
              <a:t> J (2011) Improved Response to Disasters and Outbreaks by Tracking Population Movements with Mobile Phone Network Data: A Post-Earthquake Geospatial Study in Haiti. PLOS Medicine 8(8): e1001083. https://doi.org/10.1371/journal.pmed.1001083</a:t>
            </a:r>
          </a:p>
          <a:p>
            <a:pPr eaLnBrk="1" hangingPunct="1"/>
            <a:r>
              <a:rPr lang="en-US" altLang="en-DE" sz="800" dirty="0">
                <a:hlinkClick r:id="rId2"/>
              </a:rPr>
              <a:t>https://journals.plos.org/plosmedicine/article?id=10.1371/journal.pmed.1001083</a:t>
            </a:r>
            <a:endParaRPr lang="en-US" altLang="en-DE" sz="800" dirty="0"/>
          </a:p>
          <a:p>
            <a:pPr>
              <a:lnSpc>
                <a:spcPct val="114000"/>
              </a:lnSpc>
            </a:pPr>
            <a:endParaRPr lang="en-DE" sz="800" dirty="0" err="1">
              <a:latin typeface="+mn-lt"/>
            </a:endParaRPr>
          </a:p>
        </p:txBody>
      </p:sp>
      <p:pic>
        <p:nvPicPr>
          <p:cNvPr id="8" name="Content Placeholder 7" descr="A screenshot of a cell phone&#10;&#10;Description automatically generated">
            <a:extLst>
              <a:ext uri="{FF2B5EF4-FFF2-40B4-BE49-F238E27FC236}">
                <a16:creationId xmlns:a16="http://schemas.microsoft.com/office/drawing/2014/main" id="{B7983C68-391D-4D0A-B2F4-F42FB8B627EB}"/>
              </a:ext>
            </a:extLst>
          </p:cNvPr>
          <p:cNvPicPr>
            <a:picLocks noGrp="1" noChangeAspect="1"/>
          </p:cNvPicPr>
          <p:nvPr>
            <p:ph idx="1"/>
          </p:nvPr>
        </p:nvPicPr>
        <p:blipFill>
          <a:blip r:embed="rId3"/>
          <a:stretch>
            <a:fillRect/>
          </a:stretch>
        </p:blipFill>
        <p:spPr>
          <a:xfrm>
            <a:off x="899979" y="1383314"/>
            <a:ext cx="7338212" cy="4592041"/>
          </a:xfrm>
        </p:spPr>
      </p:pic>
      <p:sp>
        <p:nvSpPr>
          <p:cNvPr id="10" name="Titel 2">
            <a:extLst>
              <a:ext uri="{FF2B5EF4-FFF2-40B4-BE49-F238E27FC236}">
                <a16:creationId xmlns:a16="http://schemas.microsoft.com/office/drawing/2014/main" id="{45B15F17-8902-4727-AC1B-CEF9F5AC9F21}"/>
              </a:ext>
            </a:extLst>
          </p:cNvPr>
          <p:cNvSpPr>
            <a:spLocks noGrp="1"/>
          </p:cNvSpPr>
          <p:nvPr>
            <p:ph type="title"/>
          </p:nvPr>
        </p:nvSpPr>
        <p:spPr>
          <a:xfrm>
            <a:off x="318009" y="882645"/>
            <a:ext cx="8508999" cy="354456"/>
          </a:xfrm>
          <a:prstGeom prst="rect">
            <a:avLst/>
          </a:prstGeom>
        </p:spPr>
        <p:txBody>
          <a:bodyPr/>
          <a:lstStyle/>
          <a:p>
            <a:pPr algn="ctr"/>
            <a:r>
              <a:rPr lang="en-US" sz="1400" b="1" dirty="0"/>
              <a:t>Estimates of the proportion of persons who had left </a:t>
            </a:r>
            <a:r>
              <a:rPr lang="en-US" sz="1400" b="1" dirty="0" err="1"/>
              <a:t>PaP</a:t>
            </a:r>
            <a:r>
              <a:rPr lang="en-US" sz="1400" b="1" dirty="0"/>
              <a:t> by February 17, per province.</a:t>
            </a:r>
          </a:p>
        </p:txBody>
      </p:sp>
    </p:spTree>
    <p:extLst>
      <p:ext uri="{BB962C8B-B14F-4D97-AF65-F5344CB8AC3E}">
        <p14:creationId xmlns:p14="http://schemas.microsoft.com/office/powerpoint/2010/main" val="2867225165"/>
      </p:ext>
    </p:extLst>
  </p:cSld>
  <p:clrMapOvr>
    <a:masterClrMapping/>
  </p:clrMapOvr>
</p:sld>
</file>

<file path=ppt/theme/theme1.xml><?xml version="1.0" encoding="utf-8"?>
<a:theme xmlns:a="http://schemas.openxmlformats.org/drawingml/2006/main" name="160104_TUM_Praesentation_p_v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Template>
  <TotalTime>0</TotalTime>
  <Words>2090</Words>
  <Application>Microsoft Office PowerPoint</Application>
  <PresentationFormat>On-screen Show (4:3)</PresentationFormat>
  <Paragraphs>494</Paragraphs>
  <Slides>40</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40</vt:i4>
      </vt:variant>
    </vt:vector>
  </HeadingPairs>
  <TitlesOfParts>
    <vt:vector size="51" baseType="lpstr">
      <vt:lpstr>Arial</vt:lpstr>
      <vt:lpstr>Calibri</vt:lpstr>
      <vt:lpstr>Courier New</vt:lpstr>
      <vt:lpstr>Symbol</vt:lpstr>
      <vt:lpstr>Wingdings</vt:lpstr>
      <vt:lpstr>160104_TUM_Praesentation_p_v1</vt:lpstr>
      <vt:lpstr>Titel 2</vt:lpstr>
      <vt:lpstr>Titel 3</vt:lpstr>
      <vt:lpstr>Inhalt</vt:lpstr>
      <vt:lpstr>Kapiteltrenner blau</vt:lpstr>
      <vt:lpstr>Kapiteltrenner schwarz</vt:lpstr>
      <vt:lpstr>On the privacy-conscientious use of mobile phone data - Montjoye et al.</vt:lpstr>
      <vt:lpstr>Outline</vt:lpstr>
      <vt:lpstr>What is mobile phone data?</vt:lpstr>
      <vt:lpstr>What is mobile phone data?</vt:lpstr>
      <vt:lpstr>Attractiveness of mobile phone data</vt:lpstr>
      <vt:lpstr>Use of mobile phone data</vt:lpstr>
      <vt:lpstr>Use of mobile phone data</vt:lpstr>
      <vt:lpstr>PowerPoint Presentation</vt:lpstr>
      <vt:lpstr>Estimates of the proportion of persons who had left PaP by February 17, per province.</vt:lpstr>
      <vt:lpstr>But!</vt:lpstr>
      <vt:lpstr>But!</vt:lpstr>
      <vt:lpstr>PowerPoint Presentation</vt:lpstr>
      <vt:lpstr>Existing Frameworks</vt:lpstr>
      <vt:lpstr>Anonymization</vt:lpstr>
      <vt:lpstr>Anonymization</vt:lpstr>
      <vt:lpstr>Anonymization</vt:lpstr>
      <vt:lpstr>Anonymization</vt:lpstr>
      <vt:lpstr>What’s your k (-anonymity)?</vt:lpstr>
      <vt:lpstr>What’s your k (-anonymity)?</vt:lpstr>
      <vt:lpstr>Is that enough?</vt:lpstr>
      <vt:lpstr>Is that enough?</vt:lpstr>
      <vt:lpstr>Ebola crisis</vt:lpstr>
      <vt:lpstr>PowerPoint Presentation</vt:lpstr>
      <vt:lpstr>PowerPoint Presentation</vt:lpstr>
      <vt:lpstr>Limited release</vt:lpstr>
      <vt:lpstr>Limited release</vt:lpstr>
      <vt:lpstr>Limited release</vt:lpstr>
      <vt:lpstr>Pre-computed indicators and synthetic data</vt:lpstr>
      <vt:lpstr>Pre-computed indicators and synthetic data</vt:lpstr>
      <vt:lpstr>Pre-computed indicators and synthetic data</vt:lpstr>
      <vt:lpstr>Remote access </vt:lpstr>
      <vt:lpstr>Remote access </vt:lpstr>
      <vt:lpstr>Remote access </vt:lpstr>
      <vt:lpstr>Question-and-answer</vt:lpstr>
      <vt:lpstr>Question-and-answer</vt:lpstr>
      <vt:lpstr>Question-and-answer</vt:lpstr>
      <vt:lpstr>PowerPoint Presentation</vt:lpstr>
      <vt:lpstr>Conclusion</vt:lpstr>
      <vt:lpstr>What social problems can be dealt with through the analysis of this type of data?</vt:lpstr>
      <vt:lpstr>Mobile Phone Data to Understand Climate Change and Migration Patterns in Bangladesh</vt:lpstr>
    </vt:vector>
  </TitlesOfParts>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S</dc:creator>
  <cp:lastModifiedBy>Julian S</cp:lastModifiedBy>
  <cp:revision>82</cp:revision>
  <cp:lastPrinted>2015-07-30T14:04:45Z</cp:lastPrinted>
  <dcterms:created xsi:type="dcterms:W3CDTF">2019-05-12T10:27:35Z</dcterms:created>
  <dcterms:modified xsi:type="dcterms:W3CDTF">2019-05-16T08:44:44Z</dcterms:modified>
</cp:coreProperties>
</file>