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>
      <p:cViewPr varScale="1">
        <p:scale>
          <a:sx n="73" d="100"/>
          <a:sy n="73" d="100"/>
        </p:scale>
        <p:origin x="3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b550f3fe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b550f3fe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550f3fe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b550f3fe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550f3fe1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b550f3fe1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b550f3fe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b550f3fe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b550f3fe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b550f3fe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b550f3fe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b550f3fe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b550f3fe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b550f3fe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b550f3fe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b550f3fe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b550f3fe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b550f3fe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b550f3fe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b550f3fe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7a26089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7a26089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b550f3fe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b550f3fe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b550f3fe1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b550f3fe1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b550f3fe1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b550f3fe1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b550f3fe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b550f3fe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b550f3fe1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b550f3fe1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7a26089b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7a26089b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7a26089b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7a26089b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b550f3fe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b550f3fe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550f3f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550f3f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550f3fe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550f3fe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b550f3fe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b550f3fe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b550f3fe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b550f3fe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049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/>
              <a:t>“The Spread of Physical Activity Through Social Networks</a:t>
            </a:r>
            <a:r>
              <a:rPr lang="es" b="1"/>
              <a:t>”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/>
              <a:t>David Stück, Haraldur Tómas,Greg Ver Steeg, Alessandro Epasto, Luca Foschini </a:t>
            </a:r>
            <a:endParaRPr sz="11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/>
              <a:t>				</a:t>
            </a:r>
            <a:endParaRPr sz="1100" i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Network Analysis Statistics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Gender Homophily (ties with members of same gender)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00" y="1922450"/>
            <a:ext cx="41910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3735500" y="1922450"/>
            <a:ext cx="4917600" cy="26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b="1"/>
              <a:t>Observation: </a:t>
            </a:r>
            <a:r>
              <a:rPr lang="es"/>
              <a:t>Proportion of female ties for female members is higher than of male members.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b="1"/>
              <a:t>Validation: 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s"/>
              <a:t>Define null-model and uniform distribution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s"/>
              <a:t>Apply Monte Carlo simulations in multigraph sampling to obtain an empirical p-value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s"/>
              <a:t>Use significance level to calculate the probability based on p-value distribution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5F6368"/>
                </a:solidFill>
              </a:rPr>
              <a:t>	</a:t>
            </a:r>
            <a:endParaRPr sz="12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4128000" cy="20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5F6368"/>
                </a:solidFill>
              </a:rPr>
              <a:t>G = (V, E)              graph representing social network for a member u </a:t>
            </a:r>
            <a:r>
              <a:rPr lang="es" sz="1400">
                <a:solidFill>
                  <a:srgbClr val="5F6368"/>
                </a:solidFill>
                <a:highlight>
                  <a:srgbClr val="FFFFFF"/>
                </a:highlight>
              </a:rPr>
              <a:t>ϵ V,  let :</a:t>
            </a:r>
            <a:endParaRPr sz="14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5F6368"/>
                </a:solidFill>
                <a:highlight>
                  <a:srgbClr val="FFFFFF"/>
                </a:highlight>
              </a:rPr>
              <a:t>	</a:t>
            </a:r>
            <a:r>
              <a:rPr lang="es" sz="1200">
                <a:solidFill>
                  <a:srgbClr val="5F6368"/>
                </a:solidFill>
                <a:highlight>
                  <a:srgbClr val="FFFFFF"/>
                </a:highlight>
              </a:rPr>
              <a:t>a (u)  = Achievemint membership status</a:t>
            </a:r>
            <a:endParaRPr sz="12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5F6368"/>
                </a:solidFill>
                <a:highlight>
                  <a:srgbClr val="FFFFFF"/>
                </a:highlight>
              </a:rPr>
              <a:t>s (u) = gender </a:t>
            </a:r>
            <a:endParaRPr sz="12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5F6368"/>
                </a:solidFill>
                <a:highlight>
                  <a:srgbClr val="FFFFFF"/>
                </a:highlight>
              </a:rPr>
              <a:t>da (u) =connection w/Achievemint membership</a:t>
            </a:r>
            <a:endParaRPr sz="12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5F6368"/>
                </a:solidFill>
                <a:highlight>
                  <a:srgbClr val="FFFFFF"/>
                </a:highlight>
              </a:rPr>
              <a:t>dn (u) = connection w/non-Achievemint membership</a:t>
            </a:r>
            <a:endParaRPr sz="12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marL="137160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5F6368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Network Analysis Statistics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3"/>
          <p:cNvCxnSpPr/>
          <p:nvPr/>
        </p:nvCxnSpPr>
        <p:spPr>
          <a:xfrm>
            <a:off x="1324550" y="1685875"/>
            <a:ext cx="447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4286250" y="1457275"/>
            <a:ext cx="4698300" cy="18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5F6368"/>
                </a:solidFill>
              </a:rPr>
              <a:t>Let H=( V, E’ )              multigraph over the same set of nodes (V) where S(H) represent ties between same gender users (null-model) following a uniform distribution</a:t>
            </a: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5F6368"/>
                </a:solidFill>
              </a:rPr>
              <a:t>|E| = |E’| 	            (number of edges)</a:t>
            </a: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5F6368"/>
              </a:solidFill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1135900" y="3386350"/>
            <a:ext cx="67812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5F6368"/>
                </a:solidFill>
              </a:rPr>
              <a:t>Results:</a:t>
            </a:r>
            <a:endParaRPr b="1">
              <a:solidFill>
                <a:srgbClr val="5F6368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68"/>
              </a:buClr>
              <a:buSzPts val="1400"/>
              <a:buChar char="❏"/>
            </a:pPr>
            <a:r>
              <a:rPr lang="es">
                <a:solidFill>
                  <a:srgbClr val="5F6368"/>
                </a:solidFill>
              </a:rPr>
              <a:t>70.1% same gender edges observed in dataset vs. 66.4% expected by null-model</a:t>
            </a:r>
            <a:endParaRPr>
              <a:solidFill>
                <a:srgbClr val="5F6368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400"/>
              <a:buChar char="❏"/>
            </a:pPr>
            <a:r>
              <a:rPr lang="es">
                <a:solidFill>
                  <a:srgbClr val="5F6368"/>
                </a:solidFill>
              </a:rPr>
              <a:t>Dataset has significantly gender homophily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23"/>
          <p:cNvCxnSpPr/>
          <p:nvPr/>
        </p:nvCxnSpPr>
        <p:spPr>
          <a:xfrm>
            <a:off x="5585225" y="1661425"/>
            <a:ext cx="447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3"/>
          <p:cNvCxnSpPr/>
          <p:nvPr/>
        </p:nvCxnSpPr>
        <p:spPr>
          <a:xfrm>
            <a:off x="5238625" y="2608825"/>
            <a:ext cx="447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Between-subject analysis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</a:pPr>
            <a:r>
              <a:rPr lang="es" sz="1600">
                <a:solidFill>
                  <a:srgbClr val="5F6368"/>
                </a:solidFill>
              </a:rPr>
              <a:t>Define physical activity of a member as a function of features. (age, gender, BMI)</a:t>
            </a:r>
            <a:endParaRPr sz="1600"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</a:pPr>
            <a:r>
              <a:rPr lang="es" sz="1600" b="1">
                <a:solidFill>
                  <a:srgbClr val="5F6368"/>
                </a:solidFill>
              </a:rPr>
              <a:t>Dataset:</a:t>
            </a:r>
            <a:r>
              <a:rPr lang="es" sz="1600">
                <a:solidFill>
                  <a:srgbClr val="5F6368"/>
                </a:solidFill>
              </a:rPr>
              <a:t> Average 209 days of activity over 1 year</a:t>
            </a:r>
            <a:endParaRPr sz="1600">
              <a:solidFill>
                <a:srgbClr val="5F63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</a:pPr>
            <a:r>
              <a:rPr lang="es" sz="1600" b="1">
                <a:solidFill>
                  <a:srgbClr val="5F6368"/>
                </a:solidFill>
              </a:rPr>
              <a:t>Method: </a:t>
            </a:r>
            <a:r>
              <a:rPr lang="es" sz="1600">
                <a:solidFill>
                  <a:srgbClr val="5F6368"/>
                </a:solidFill>
              </a:rPr>
              <a:t>Regressing average ego activity based on age, BMI, gender, size of alters across the network and average alters activity (connections).</a:t>
            </a:r>
            <a:endParaRPr sz="16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5">
            <a:alphaModFix/>
          </a:blip>
          <a:srcRect l="20168" r="20233" b="21092"/>
          <a:stretch/>
        </p:blipFill>
        <p:spPr>
          <a:xfrm>
            <a:off x="2036350" y="3071425"/>
            <a:ext cx="3600023" cy="15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Between-subject analysis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 b="1">
                <a:solidFill>
                  <a:srgbClr val="5F6368"/>
                </a:solidFill>
              </a:rPr>
              <a:t>Results:</a:t>
            </a:r>
            <a:endParaRPr b="1">
              <a:solidFill>
                <a:srgbClr val="5F63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b="1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F6368"/>
              </a:buClr>
              <a:buSzPts val="1600"/>
              <a:buChar char="❏"/>
            </a:pPr>
            <a:r>
              <a:rPr lang="es" sz="1600">
                <a:solidFill>
                  <a:srgbClr val="5F6368"/>
                </a:solidFill>
              </a:rPr>
              <a:t>Lower BMI correlates to higher activity</a:t>
            </a:r>
            <a:endParaRPr sz="1600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❏"/>
            </a:pPr>
            <a:r>
              <a:rPr lang="es" sz="1600">
                <a:solidFill>
                  <a:srgbClr val="5F6368"/>
                </a:solidFill>
              </a:rPr>
              <a:t>Users with highly active contacts tend to have higher activity</a:t>
            </a:r>
            <a:endParaRPr sz="1600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❏"/>
            </a:pPr>
            <a:r>
              <a:rPr lang="es" sz="1600">
                <a:solidFill>
                  <a:srgbClr val="5F6368"/>
                </a:solidFill>
              </a:rPr>
              <a:t>Ego’s activity increase on average: 26 steps (for each additional 100 alter steps)</a:t>
            </a:r>
            <a:endParaRPr sz="1600">
              <a:solidFill>
                <a:srgbClr val="5F6368"/>
              </a:solidFill>
            </a:endParaRPr>
          </a:p>
          <a:p>
            <a:pPr marL="365760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❏"/>
            </a:pPr>
            <a:r>
              <a:rPr lang="es" sz="1600">
                <a:solidFill>
                  <a:srgbClr val="5F6368"/>
                </a:solidFill>
              </a:rPr>
              <a:t>6.5 daily steps for each additional social tie</a:t>
            </a:r>
            <a:endParaRPr sz="1600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❏"/>
            </a:pPr>
            <a:r>
              <a:rPr lang="es" sz="1600">
                <a:solidFill>
                  <a:srgbClr val="5F6368"/>
                </a:solidFill>
              </a:rPr>
              <a:t>For an additional alter average BMI point        ego’s activity increase by 14.1 steps	</a:t>
            </a:r>
            <a:endParaRPr sz="16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cxnSp>
        <p:nvCxnSpPr>
          <p:cNvPr id="173" name="Google Shape;173;p25"/>
          <p:cNvCxnSpPr/>
          <p:nvPr/>
        </p:nvCxnSpPr>
        <p:spPr>
          <a:xfrm>
            <a:off x="4572000" y="3715050"/>
            <a:ext cx="37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Between-subject analysis</a:t>
            </a: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Interactions of chronic conditions</a:t>
            </a:r>
            <a:endParaRPr b="1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Regression model concludes: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hypertension: decrease in activity compared to other without the condition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diabetes: interaction increases by 31.1 steps per new tie w/same condition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depression : increases by 9.3 steps per new tie w/same condition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Within-subject analysis</a:t>
            </a: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Model association between member’s activity and features of the network over time.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Changes in ego network driven by addition/removal of social ties.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663" y="2406688"/>
            <a:ext cx="35909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4044600" y="2515450"/>
            <a:ext cx="46968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5F6368"/>
                </a:solidFill>
              </a:rPr>
              <a:t>More members → increase size of the network</a:t>
            </a:r>
            <a:endParaRPr sz="18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5F6368"/>
                </a:solidFill>
              </a:rPr>
              <a:t> (just Achievemint members)</a:t>
            </a:r>
            <a:endParaRPr sz="18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5F6368"/>
                </a:solidFill>
              </a:rPr>
              <a:t>Both Achievemint and non-Achievemint members → 479 thousand new edges added to network</a:t>
            </a:r>
            <a:endParaRPr sz="18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Within-subject analysis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Results: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Users with higher activity more likely to add new friends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Expanding one’s social network increases activity due to social interaction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Adding “fresher” users has positive impact in ego activity.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Causal Influence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Char char="●"/>
            </a:pPr>
            <a:r>
              <a:rPr lang="es" sz="1600">
                <a:solidFill>
                  <a:srgbClr val="5F6368"/>
                </a:solidFill>
              </a:rPr>
              <a:t>Analysis of network over time to identify the role of social influence vs. homophily </a:t>
            </a:r>
            <a:endParaRPr sz="160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5F6368"/>
                </a:solidFill>
              </a:rPr>
              <a:t>At = Activity at time t</a:t>
            </a:r>
            <a:endParaRPr sz="1400">
              <a:solidFill>
                <a:srgbClr val="5F63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5F6368"/>
                </a:solidFill>
              </a:rPr>
              <a:t>At-1 = Previous state</a:t>
            </a:r>
            <a:endParaRPr sz="1400">
              <a:solidFill>
                <a:srgbClr val="5F63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5F6368"/>
                </a:solidFill>
              </a:rPr>
              <a:t>RA = Latent traits</a:t>
            </a:r>
            <a:endParaRPr sz="1400">
              <a:solidFill>
                <a:srgbClr val="5F63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5F6368"/>
                </a:solidFill>
              </a:rPr>
              <a:t>E = Edge</a:t>
            </a:r>
            <a:endParaRPr sz="1400">
              <a:solidFill>
                <a:srgbClr val="5F63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6368"/>
              </a:buClr>
              <a:buSzPts val="1600"/>
              <a:buChar char="❏"/>
            </a:pPr>
            <a:r>
              <a:rPr lang="es" sz="1600">
                <a:solidFill>
                  <a:srgbClr val="5F6368"/>
                </a:solidFill>
              </a:rPr>
              <a:t>Activity depends on the latent traits and previous actions</a:t>
            </a:r>
            <a:endParaRPr sz="1600">
              <a:solidFill>
                <a:srgbClr val="5F636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5F6368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6368"/>
              </a:buClr>
              <a:buSzPts val="1600"/>
              <a:buChar char="❏"/>
            </a:pPr>
            <a:r>
              <a:rPr lang="es" sz="1600" b="1">
                <a:solidFill>
                  <a:srgbClr val="5F6368"/>
                </a:solidFill>
              </a:rPr>
              <a:t>Results:</a:t>
            </a:r>
            <a:r>
              <a:rPr lang="es" sz="1600">
                <a:solidFill>
                  <a:srgbClr val="5F6368"/>
                </a:solidFill>
              </a:rPr>
              <a:t> relative strength of contagion (“influence”) cannot be determined, but it is possible to rule out the possibility of correlations arising only from latent homophily</a:t>
            </a:r>
            <a:endParaRPr sz="160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 rotWithShape="1">
          <a:blip r:embed="rId5">
            <a:alphaModFix/>
          </a:blip>
          <a:srcRect l="26218" r="21249" b="41988"/>
          <a:stretch/>
        </p:blipFill>
        <p:spPr>
          <a:xfrm>
            <a:off x="5962400" y="1966475"/>
            <a:ext cx="2034375" cy="15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Causal Influence</a:t>
            </a: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Using algebraic geometry approach to discard the possibility that all correlations are due to latent homophily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A = Alice 		B = Bob			t= {1, .., T}    	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Method:</a:t>
            </a:r>
            <a:r>
              <a:rPr lang="es">
                <a:solidFill>
                  <a:srgbClr val="5F6368"/>
                </a:solidFill>
              </a:rPr>
              <a:t> Probability distribution over their observed activities when tie occurs: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Markov assumption </a:t>
            </a:r>
            <a:r>
              <a:rPr lang="es">
                <a:solidFill>
                  <a:srgbClr val="5F6368"/>
                </a:solidFill>
              </a:rPr>
              <a:t>=&gt; transition probabilities do not change over time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1725" y="2954038"/>
            <a:ext cx="420052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Causal influence</a:t>
            </a:r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Represent it using a probability distribution in a dimensional space.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Structure of space represented as :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Use linear programming (LP) to calculate the tightness between bonds determined by a maximum degree to guarantee: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2925" y="2455800"/>
            <a:ext cx="3277002" cy="4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6896" y="3968522"/>
            <a:ext cx="1550550" cy="2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Outline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Introduction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Related Work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Methodology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Results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Conclusion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Causal Influence - Data Preparation</a:t>
            </a:r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Model social influence between Achievemint members connected on Fitbit network for activity level and BMI.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Activity influence among friends (ACT): 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>
                <a:solidFill>
                  <a:srgbClr val="5F6368"/>
                </a:solidFill>
              </a:rPr>
              <a:t>binarize monthly changes (greater / less) than threshold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>
                <a:solidFill>
                  <a:srgbClr val="5F6368"/>
                </a:solidFill>
              </a:rPr>
              <a:t>threshold = median change for that month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5F6368"/>
                </a:solidFill>
              </a:rPr>
              <a:t>Model BMI changes: 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>
                <a:solidFill>
                  <a:srgbClr val="5F6368"/>
                </a:solidFill>
              </a:rPr>
              <a:t>Changes in BMI (increase / decrease) relative to the median</a:t>
            </a: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>
                <a:solidFill>
                  <a:srgbClr val="5F6368"/>
                </a:solidFill>
              </a:rPr>
              <a:t>median of BMI if that month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Causal Influence - Results</a:t>
            </a:r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Empirical distribution:</a:t>
            </a:r>
            <a:endParaRPr b="1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Linear test:</a:t>
            </a:r>
            <a:endParaRPr b="1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4701425" y="148242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526" y="2120425"/>
            <a:ext cx="2012549" cy="2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6533" y="2028200"/>
            <a:ext cx="1932242" cy="2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6248" y="3201350"/>
            <a:ext cx="1792500" cy="23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1827" y="3201350"/>
            <a:ext cx="1932250" cy="202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3"/>
          <p:cNvCxnSpPr/>
          <p:nvPr/>
        </p:nvCxnSpPr>
        <p:spPr>
          <a:xfrm flipH="1">
            <a:off x="4555075" y="1442225"/>
            <a:ext cx="14100" cy="215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50" name="Google Shape;250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48125" y="2692475"/>
            <a:ext cx="1508300" cy="27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24426" y="1594625"/>
            <a:ext cx="1508300" cy="2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/>
          <p:nvPr/>
        </p:nvSpPr>
        <p:spPr>
          <a:xfrm>
            <a:off x="2092875" y="3969725"/>
            <a:ext cx="516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Rule out the hypothesis that data dependencies are caused only by latent homophily</a:t>
            </a:r>
            <a:endParaRPr b="1">
              <a:solidFill>
                <a:srgbClr val="5F636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Limitations of the Analysis</a:t>
            </a:r>
            <a:endParaRPr/>
          </a:p>
        </p:txBody>
      </p:sp>
      <p:pic>
        <p:nvPicPr>
          <p:cNvPr id="258" name="Google Shape;2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/>
          <p:nvPr/>
        </p:nvSpPr>
        <p:spPr>
          <a:xfrm>
            <a:off x="460600" y="1420225"/>
            <a:ext cx="82527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 sz="1800" dirty="0">
                <a:solidFill>
                  <a:srgbClr val="5F6368"/>
                </a:solidFill>
              </a:rPr>
              <a:t>Rejection of null model due to Markovian dynamics</a:t>
            </a:r>
            <a:endParaRPr sz="1800" dirty="0">
              <a:solidFill>
                <a:srgbClr val="5F6368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F63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 sz="1800" dirty="0">
                <a:solidFill>
                  <a:srgbClr val="5F6368"/>
                </a:solidFill>
              </a:rPr>
              <a:t>Relies on assumptions such as stationary Markovian dynamics (transition probabilities do not change over time)</a:t>
            </a:r>
            <a:endParaRPr sz="1800" dirty="0">
              <a:solidFill>
                <a:srgbClr val="5F6368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F636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Char char="●"/>
            </a:pPr>
            <a:r>
              <a:rPr lang="es" sz="1800" dirty="0">
                <a:solidFill>
                  <a:srgbClr val="5F6368"/>
                </a:solidFill>
              </a:rPr>
              <a:t>Reported/ updated data may be affected by influence instead of actual BMI changes</a:t>
            </a:r>
            <a:endParaRPr sz="1800"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F636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</a:t>
            </a:r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Show relationship between a social network and physical activity of 44.5K Fitbit users.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Confirm the significance of associations between ego - alters activity over time.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Existence of external causes that change egos and alters activity cannot be rule out.</a:t>
            </a:r>
            <a:endParaRPr>
              <a:solidFill>
                <a:srgbClr val="5F6368"/>
              </a:solidFill>
            </a:endParaRPr>
          </a:p>
          <a:p>
            <a:pPr marL="457200" lvl="0" indent="-30480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5F6368"/>
              </a:buClr>
              <a:buSzPts val="1200"/>
              <a:buChar char="●"/>
            </a:pPr>
            <a:r>
              <a:rPr lang="es" sz="1200">
                <a:solidFill>
                  <a:srgbClr val="5F6368"/>
                </a:solidFill>
              </a:rPr>
              <a:t>Each additional tie = increase of 6.5 steps egos activity</a:t>
            </a:r>
            <a:endParaRPr sz="1200">
              <a:solidFill>
                <a:srgbClr val="5F6368"/>
              </a:solidFill>
            </a:endParaRPr>
          </a:p>
          <a:p>
            <a:pPr marL="45720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200"/>
              <a:buChar char="●"/>
            </a:pPr>
            <a:r>
              <a:rPr lang="es" sz="1200">
                <a:solidFill>
                  <a:srgbClr val="5F6368"/>
                </a:solidFill>
              </a:rPr>
              <a:t>For each 100 steps in alters daily activity = ego walks 26 additional steps per day </a:t>
            </a:r>
            <a:endParaRPr sz="1200">
              <a:solidFill>
                <a:srgbClr val="5F6368"/>
              </a:solidFill>
            </a:endParaRPr>
          </a:p>
          <a:p>
            <a:pPr marL="45720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200"/>
              <a:buChar char="●"/>
            </a:pPr>
            <a:r>
              <a:rPr lang="es" sz="1200">
                <a:solidFill>
                  <a:srgbClr val="5F6368"/>
                </a:solidFill>
              </a:rPr>
              <a:t>Chronic users revealed positive association of alter’s - ego’s activity</a:t>
            </a:r>
            <a:endParaRPr sz="1200">
              <a:solidFill>
                <a:srgbClr val="5F6368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Future work:</a:t>
            </a:r>
            <a:endParaRPr b="1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Focus on better understanding the causal factor causing changes in physical activity due to external factors and quantify how sustainable are such changes over time, including user motivation and retention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Contribution/Goal:</a:t>
            </a:r>
            <a:endParaRPr b="1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6368"/>
                </a:solidFill>
              </a:rPr>
              <a:t>Help to understand which features and mechanisms of an online social network are most successful at promoting healthy habits among members</a:t>
            </a: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274" name="Google Shape;2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Introduction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dirty="0">
                <a:solidFill>
                  <a:srgbClr val="5F6368"/>
                </a:solidFill>
              </a:rPr>
              <a:t>40% of premature deaths in U.S. attributed to behavior/ lifestyle</a:t>
            </a:r>
          </a:p>
          <a:p>
            <a:pPr marL="285750" indent="-285750">
              <a:lnSpc>
                <a:spcPct val="100000"/>
              </a:lnSpc>
            </a:pPr>
            <a:endParaRPr lang="es" dirty="0">
              <a:solidFill>
                <a:srgbClr val="5F6368"/>
              </a:solidFill>
            </a:endParaRPr>
          </a:p>
          <a:p>
            <a:pPr marL="285750" indent="-285750">
              <a:lnSpc>
                <a:spcPct val="100000"/>
              </a:lnSpc>
            </a:pPr>
            <a:r>
              <a:rPr lang="es" dirty="0">
                <a:solidFill>
                  <a:srgbClr val="5F6368"/>
                </a:solidFill>
              </a:rPr>
              <a:t>U.S. adult obesity rate increased from 25.5% - 27.7% in 6 years.</a:t>
            </a:r>
            <a:endParaRPr dirty="0">
              <a:solidFill>
                <a:srgbClr val="5F63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s" dirty="0">
                <a:solidFill>
                  <a:srgbClr val="5F6368"/>
                </a:solidFill>
              </a:rPr>
              <a:t>Body weight abnormalities cost 21% of annual medical spending</a:t>
            </a:r>
            <a:endParaRPr dirty="0">
              <a:solidFill>
                <a:srgbClr val="5F63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s" dirty="0">
                <a:solidFill>
                  <a:srgbClr val="5F6368"/>
                </a:solidFill>
              </a:rPr>
              <a:t>Objective: observing behavior in others           impact on one’s own behavior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</a:pPr>
            <a:r>
              <a:rPr lang="es" dirty="0">
                <a:solidFill>
                  <a:srgbClr val="5F6368"/>
                </a:solidFill>
              </a:rPr>
              <a:t>Contribution : Track physical activity of 44.5K users on social network (Fitbit) for a year</a:t>
            </a:r>
            <a:endParaRPr sz="1400" dirty="0">
              <a:solidFill>
                <a:srgbClr val="5F636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400"/>
              <a:buChar char="○"/>
            </a:pPr>
            <a:r>
              <a:rPr lang="es" sz="1400" dirty="0">
                <a:solidFill>
                  <a:srgbClr val="5F6368"/>
                </a:solidFill>
              </a:rPr>
              <a:t>Between-subject analysis ( more friends = more activity )</a:t>
            </a:r>
            <a:endParaRPr sz="1400" dirty="0">
              <a:solidFill>
                <a:srgbClr val="5F636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400"/>
              <a:buChar char="○"/>
            </a:pPr>
            <a:r>
              <a:rPr lang="es" sz="1400" dirty="0">
                <a:solidFill>
                  <a:srgbClr val="5F6368"/>
                </a:solidFill>
              </a:rPr>
              <a:t>Within-subject analysis (relation between social network &amp; physical activity )</a:t>
            </a:r>
            <a:endParaRPr sz="1400" dirty="0">
              <a:solidFill>
                <a:srgbClr val="5F636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400"/>
              <a:buChar char="○"/>
            </a:pPr>
            <a:r>
              <a:rPr lang="es" dirty="0">
                <a:solidFill>
                  <a:srgbClr val="5F6368"/>
                </a:solidFill>
              </a:rPr>
              <a:t>Causality test on network over time (activity explained by homophily)</a:t>
            </a:r>
            <a:endParaRPr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5F6368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>
            <a:off x="4747520" y="3195748"/>
            <a:ext cx="447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76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Related Work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352875"/>
            <a:ext cx="85206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" dirty="0"/>
              <a:t>Before mHealth (mobile Health) technologies, physical activity was self-reported, limiting studies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s" dirty="0"/>
              <a:t>IoT made available large dataset where social - physical interaction are tracked electronically.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8896" y="3075096"/>
            <a:ext cx="1493800" cy="14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0946" y="3075084"/>
            <a:ext cx="1493800" cy="14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146" y="3075071"/>
            <a:ext cx="1493800" cy="14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Data Collection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" sz="1600" b="1" dirty="0">
                <a:solidFill>
                  <a:srgbClr val="5F6368"/>
                </a:solidFill>
              </a:rPr>
              <a:t>Dataset:</a:t>
            </a:r>
            <a:r>
              <a:rPr lang="es" sz="1600" dirty="0">
                <a:solidFill>
                  <a:srgbClr val="5F6368"/>
                </a:solidFill>
              </a:rPr>
              <a:t> 44,468 members of Achievemint observed over 1 year. (7,515 with chronic condition)</a:t>
            </a:r>
            <a:endParaRPr sz="1600"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5F6368"/>
                </a:solidFill>
              </a:rPr>
              <a:t>Members link their </a:t>
            </a:r>
            <a:r>
              <a:rPr lang="es" sz="1600" b="1" dirty="0">
                <a:solidFill>
                  <a:srgbClr val="5F6368"/>
                </a:solidFill>
              </a:rPr>
              <a:t>Fitbit app</a:t>
            </a:r>
            <a:r>
              <a:rPr lang="es" sz="1600" dirty="0">
                <a:solidFill>
                  <a:srgbClr val="5F6368"/>
                </a:solidFill>
              </a:rPr>
              <a:t> by authorizing their data to be used by the platform.</a:t>
            </a:r>
            <a:endParaRPr sz="1600"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5F6368"/>
                </a:solidFill>
              </a:rPr>
              <a:t>For every new activity reported           earn points (after 1,000 points = $1.00) </a:t>
            </a:r>
            <a:endParaRPr sz="1600" dirty="0">
              <a:solidFill>
                <a:srgbClr val="5F6368"/>
              </a:solidFill>
            </a:endParaRPr>
          </a:p>
          <a:p>
            <a:pPr marL="285750" indent="-285750">
              <a:spcBef>
                <a:spcPts val="1600"/>
              </a:spcBef>
            </a:pPr>
            <a:r>
              <a:rPr lang="es" sz="1600" b="1" dirty="0">
                <a:solidFill>
                  <a:srgbClr val="5F6368"/>
                </a:solidFill>
              </a:rPr>
              <a:t>Inclusion criteria: </a:t>
            </a:r>
            <a:endParaRPr sz="1600" b="1" dirty="0">
              <a:solidFill>
                <a:srgbClr val="5F6368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Wingdings" pitchFamily="2" charset="2"/>
              <a:buChar char="q"/>
            </a:pPr>
            <a:r>
              <a:rPr lang="es" sz="1600" dirty="0">
                <a:solidFill>
                  <a:srgbClr val="5F6368"/>
                </a:solidFill>
              </a:rPr>
              <a:t>Achievemint members with at least 7 days of activity recorded</a:t>
            </a:r>
            <a:endParaRPr sz="1600" dirty="0">
              <a:solidFill>
                <a:srgbClr val="5F636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600"/>
              <a:buFont typeface="Wingdings" pitchFamily="2" charset="2"/>
              <a:buChar char="q"/>
            </a:pPr>
            <a:r>
              <a:rPr lang="es" sz="1600" dirty="0">
                <a:solidFill>
                  <a:srgbClr val="5F6368"/>
                </a:solidFill>
              </a:rPr>
              <a:t>500 - 40,000 daily average steps</a:t>
            </a:r>
            <a:endParaRPr sz="1600"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5F6368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>
            <a:off x="3280450" y="2936875"/>
            <a:ext cx="447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Data Collection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35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5F6368"/>
                </a:solidFill>
              </a:rPr>
              <a:t>Social interaction:</a:t>
            </a:r>
            <a:endParaRPr b="1">
              <a:solidFill>
                <a:srgbClr val="5F6368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Display total step count over last 7 days ranked</a:t>
            </a:r>
            <a:endParaRPr>
              <a:solidFill>
                <a:srgbClr val="5F6368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5F6368"/>
              </a:buClr>
              <a:buSzPts val="1800"/>
              <a:buChar char="❏"/>
            </a:pPr>
            <a:r>
              <a:rPr lang="es">
                <a:solidFill>
                  <a:srgbClr val="5F6368"/>
                </a:solidFill>
              </a:rPr>
              <a:t>Users gain trophies for achieving milestones</a:t>
            </a:r>
            <a:endParaRPr>
              <a:solidFill>
                <a:srgbClr val="5F6368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5300" y="1322525"/>
            <a:ext cx="2160095" cy="35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4970" y="1340000"/>
            <a:ext cx="1974186" cy="35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Network Analysis Statistics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00" y="1685875"/>
            <a:ext cx="42100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2625" y="1457282"/>
            <a:ext cx="4079674" cy="294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Network Analysis Statistics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" y="1849175"/>
            <a:ext cx="89535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Methodology: Network Analysis Statistics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F636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F6368"/>
              </a:solidFill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175" y="335075"/>
            <a:ext cx="900126" cy="4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963"/>
            <a:ext cx="18573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499" y="1457275"/>
            <a:ext cx="8150600" cy="30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1103</Words>
  <Application>Microsoft Macintosh PowerPoint</Application>
  <PresentationFormat>On-screen Show (16:9)</PresentationFormat>
  <Paragraphs>174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Roboto</vt:lpstr>
      <vt:lpstr>Arial</vt:lpstr>
      <vt:lpstr>Wingdings</vt:lpstr>
      <vt:lpstr>Simple Light</vt:lpstr>
      <vt:lpstr>“The Spread of Physical Activity Through Social Networks”</vt:lpstr>
      <vt:lpstr>Outline</vt:lpstr>
      <vt:lpstr>Introduction</vt:lpstr>
      <vt:lpstr>Related Work</vt:lpstr>
      <vt:lpstr>Methodology: Data Collection</vt:lpstr>
      <vt:lpstr>Methodology: Data Collection</vt:lpstr>
      <vt:lpstr>Methodology: Network Analysis Statistics</vt:lpstr>
      <vt:lpstr>Methodology: Network Analysis Statistics</vt:lpstr>
      <vt:lpstr>Methodology: Network Analysis Statistics</vt:lpstr>
      <vt:lpstr>Methodology: Network Analysis Statistics</vt:lpstr>
      <vt:lpstr>Methodology: Network Analysis Statistics</vt:lpstr>
      <vt:lpstr>Methodology: Between-subject analysis</vt:lpstr>
      <vt:lpstr>Methodology: Between-subject analysis</vt:lpstr>
      <vt:lpstr>Methodology: Between-subject analysis</vt:lpstr>
      <vt:lpstr>Methodology: Within-subject analysis</vt:lpstr>
      <vt:lpstr>Methodology: Within-subject analysis</vt:lpstr>
      <vt:lpstr>Methodology: Causal Influence</vt:lpstr>
      <vt:lpstr>Methodology: Causal Influence</vt:lpstr>
      <vt:lpstr>Methodology: Causal influence</vt:lpstr>
      <vt:lpstr>Methodology: Causal Influence - Data Preparation</vt:lpstr>
      <vt:lpstr>Methodology: Causal Influence - Results</vt:lpstr>
      <vt:lpstr>Limitations of the Analysis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Spread of Physical Activity Through Social Networks”</dc:title>
  <cp:lastModifiedBy>ga62pat</cp:lastModifiedBy>
  <cp:revision>3</cp:revision>
  <dcterms:modified xsi:type="dcterms:W3CDTF">2019-06-17T11:57:41Z</dcterms:modified>
</cp:coreProperties>
</file>