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2" r:id="rId1"/>
  </p:sldMasterIdLst>
  <p:notesMasterIdLst>
    <p:notesMasterId r:id="rId22"/>
  </p:notesMasterIdLst>
  <p:sldIdLst>
    <p:sldId id="258" r:id="rId2"/>
    <p:sldId id="298" r:id="rId3"/>
    <p:sldId id="314" r:id="rId4"/>
    <p:sldId id="321" r:id="rId5"/>
    <p:sldId id="299" r:id="rId6"/>
    <p:sldId id="318" r:id="rId7"/>
    <p:sldId id="322" r:id="rId8"/>
    <p:sldId id="300" r:id="rId9"/>
    <p:sldId id="302" r:id="rId10"/>
    <p:sldId id="303" r:id="rId11"/>
    <p:sldId id="320" r:id="rId12"/>
    <p:sldId id="323" r:id="rId13"/>
    <p:sldId id="305" r:id="rId14"/>
    <p:sldId id="307" r:id="rId15"/>
    <p:sldId id="308" r:id="rId16"/>
    <p:sldId id="309" r:id="rId17"/>
    <p:sldId id="313" r:id="rId18"/>
    <p:sldId id="324" r:id="rId19"/>
    <p:sldId id="297" r:id="rId20"/>
    <p:sldId id="296" r:id="rId21"/>
  </p:sldIdLst>
  <p:sldSz cx="12192000" cy="6858000"/>
  <p:notesSz cx="6858000" cy="9144000"/>
  <p:defaultTextStyle>
    <a:defPPr>
      <a:defRPr lang="en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8E98"/>
    <a:srgbClr val="FFFFFF"/>
    <a:srgbClr val="DA7A84"/>
    <a:srgbClr val="FF4A52"/>
    <a:srgbClr val="FF2600"/>
    <a:srgbClr val="54823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46"/>
    <p:restoredTop sz="94665"/>
  </p:normalViewPr>
  <p:slideViewPr>
    <p:cSldViewPr snapToGrid="0" snapToObjects="1">
      <p:cViewPr>
        <p:scale>
          <a:sx n="76" d="100"/>
          <a:sy n="76" d="100"/>
        </p:scale>
        <p:origin x="1000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JP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2F2A4-2375-6B4F-9F00-A1B39F791BE3}" type="datetimeFigureOut">
              <a:rPr lang="en-JP" smtClean="0"/>
              <a:t>2023/10/31</a:t>
            </a:fld>
            <a:endParaRPr lang="en-JP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JP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3FE4F-A73D-354D-A384-49EE826D645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98013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53FE4F-A73D-354D-A384-49EE826D645B}" type="slidenum">
              <a:rPr lang="en-JP" smtClean="0"/>
              <a:t>1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515408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53FE4F-A73D-354D-A384-49EE826D645B}" type="slidenum">
              <a:rPr lang="en-JP" smtClean="0"/>
              <a:t>20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58450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53FE4F-A73D-354D-A384-49EE826D645B}" type="slidenum">
              <a:rPr lang="en-JP" smtClean="0"/>
              <a:t>5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734084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53FE4F-A73D-354D-A384-49EE826D645B}" type="slidenum">
              <a:rPr lang="en-JP" smtClean="0"/>
              <a:t>6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892836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53FE4F-A73D-354D-A384-49EE826D645B}" type="slidenum">
              <a:rPr lang="en-JP" smtClean="0"/>
              <a:t>9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58140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53FE4F-A73D-354D-A384-49EE826D645B}" type="slidenum">
              <a:rPr lang="en-JP" smtClean="0"/>
              <a:t>10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681122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53FE4F-A73D-354D-A384-49EE826D645B}" type="slidenum">
              <a:rPr lang="en-JP" smtClean="0"/>
              <a:t>13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125699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53FE4F-A73D-354D-A384-49EE826D645B}" type="slidenum">
              <a:rPr lang="en-JP" smtClean="0"/>
              <a:t>14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39973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53FE4F-A73D-354D-A384-49EE826D645B}" type="slidenum">
              <a:rPr lang="en-JP" smtClean="0"/>
              <a:t>15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132172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53FE4F-A73D-354D-A384-49EE826D645B}" type="slidenum">
              <a:rPr lang="en-JP" smtClean="0"/>
              <a:t>16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816181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UM Presentation Template">
            <a:extLst>
              <a:ext uri="{FF2B5EF4-FFF2-40B4-BE49-F238E27FC236}">
                <a16:creationId xmlns:a16="http://schemas.microsoft.com/office/drawing/2014/main" id="{E6177805-B486-8242-A2A4-6D555497CF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3325" y="2790643"/>
            <a:ext cx="4377353" cy="381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CB782D4-A8E6-7444-BDB8-2A86172A49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07385" y="69192"/>
            <a:ext cx="1320800" cy="1320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46632A-DFBF-C848-A8EE-64CFCF490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1181100"/>
            <a:ext cx="10515600" cy="186307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P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0DDFDB-4BC9-AE4E-A1BD-D2AA0B06AF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3500" y="3813824"/>
            <a:ext cx="54991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JP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B45BF6E3-9EBE-8249-BEBB-161B1EEFA9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356350"/>
            <a:ext cx="21746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Sustainable Supercomputing </a:t>
            </a:r>
            <a:r>
              <a:rPr lang="en-US" dirty="0" err="1"/>
              <a:t>SC’23</a:t>
            </a:r>
            <a:r>
              <a:rPr lang="en-US" dirty="0"/>
              <a:t>, Nov 12, 2023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FDAF3C4-F02F-04A8-EECE-ED2FD4B3134D}"/>
              </a:ext>
            </a:extLst>
          </p:cNvPr>
          <p:cNvGrpSpPr/>
          <p:nvPr userDrawn="1"/>
        </p:nvGrpSpPr>
        <p:grpSpPr>
          <a:xfrm>
            <a:off x="1536992" y="398511"/>
            <a:ext cx="1451448" cy="692743"/>
            <a:chOff x="7049341" y="4355713"/>
            <a:chExt cx="2235179" cy="1066800"/>
          </a:xfrm>
        </p:grpSpPr>
        <p:pic>
          <p:nvPicPr>
            <p:cNvPr id="5" name="Picture 4" descr="REGALE">
              <a:extLst>
                <a:ext uri="{FF2B5EF4-FFF2-40B4-BE49-F238E27FC236}">
                  <a16:creationId xmlns:a16="http://schemas.microsoft.com/office/drawing/2014/main" id="{3A75E9E7-1A1A-B77B-988F-5D5C4B5D96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9341" y="4355713"/>
              <a:ext cx="1069474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1087A8C-0FAE-D007-18D9-E7AD7E942EB0}"/>
                </a:ext>
              </a:extLst>
            </p:cNvPr>
            <p:cNvSpPr txBox="1"/>
            <p:nvPr/>
          </p:nvSpPr>
          <p:spPr>
            <a:xfrm>
              <a:off x="8118816" y="4543481"/>
              <a:ext cx="11657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JP" sz="2400" b="1" dirty="0"/>
                <a:t>REGALE</a:t>
              </a:r>
            </a:p>
          </p:txBody>
        </p:sp>
      </p:grpSp>
      <p:pic>
        <p:nvPicPr>
          <p:cNvPr id="1026" name="Picture 2" descr="DEEP-SEA Project Logo">
            <a:extLst>
              <a:ext uri="{FF2B5EF4-FFF2-40B4-BE49-F238E27FC236}">
                <a16:creationId xmlns:a16="http://schemas.microsoft.com/office/drawing/2014/main" id="{1E7E5B36-FC11-041C-3080-670D15422D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239" y="534980"/>
            <a:ext cx="2337170" cy="3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RZ Logo Bild">
            <a:extLst>
              <a:ext uri="{FF2B5EF4-FFF2-40B4-BE49-F238E27FC236}">
                <a16:creationId xmlns:a16="http://schemas.microsoft.com/office/drawing/2014/main" id="{F1C651FC-7961-A8A6-72D5-7FB15B9DC8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39" y="355394"/>
            <a:ext cx="794841" cy="79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European High Performance Computing Joint Undertaking | Shaping  Europe's digital future">
            <a:extLst>
              <a:ext uri="{FF2B5EF4-FFF2-40B4-BE49-F238E27FC236}">
                <a16:creationId xmlns:a16="http://schemas.microsoft.com/office/drawing/2014/main" id="{58790A19-5B9E-7A6B-94F1-ACFF29CAC4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593" y="408297"/>
            <a:ext cx="2231242" cy="60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IME-X">
            <a:extLst>
              <a:ext uri="{FF2B5EF4-FFF2-40B4-BE49-F238E27FC236}">
                <a16:creationId xmlns:a16="http://schemas.microsoft.com/office/drawing/2014/main" id="{F1DB9267-223E-A592-AE80-D9EE9751A6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593" y="272342"/>
            <a:ext cx="1731450" cy="88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906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D0DC2-72A8-0A48-A31B-CA48E4AF5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21586E-4B60-7B45-9E06-D2C702AA3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3DE19-EB72-2F49-97AA-DD5406A78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DUAC@ICPP'22 Aug 29,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F80F0-FAC4-2441-835D-015BEF33D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Optimizing Hardware Resource Partitioning and Job Allocations on Modern GPUs under Power Caps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5FE15-3245-7B4F-899E-E16C46C60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69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BE3877-BD83-414F-A831-B51000B609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537FD7-B25F-3447-98C4-A0467A230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B5FFA-76B6-FF4F-8671-398518DD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DUAC@ICPP'22 Aug 29,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B39FF-F07F-DB46-91D6-E67A4B24B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Optimizing Hardware Resource Partitioning and Job Allocations on Modern GPUs under Power Caps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8F179-815C-AB42-A736-DEE3FEE7A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76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1651E-F80C-3F4F-8235-521859A51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0F38C-7A43-9D42-AC22-FC595DFF6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6AC00-5790-A048-8091-7FFC215A75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6717" y="6344544"/>
            <a:ext cx="2005289" cy="365125"/>
          </a:xfrm>
        </p:spPr>
        <p:txBody>
          <a:bodyPr/>
          <a:lstStyle/>
          <a:p>
            <a:r>
              <a:rPr lang="en-US" dirty="0"/>
              <a:t>Sustainable Supercomputing </a:t>
            </a:r>
            <a:r>
              <a:rPr lang="en-US" dirty="0" err="1"/>
              <a:t>SC’23</a:t>
            </a:r>
            <a:r>
              <a:rPr lang="en-US" dirty="0"/>
              <a:t>, Nov 12,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CFA74-E1D7-3947-BE32-5FF751335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51984" y="6356350"/>
            <a:ext cx="3711849" cy="365125"/>
          </a:xfrm>
        </p:spPr>
        <p:txBody>
          <a:bodyPr/>
          <a:lstStyle/>
          <a:p>
            <a:r>
              <a:rPr lang="en-US" dirty="0"/>
              <a:t>Sustainability in </a:t>
            </a:r>
            <a:r>
              <a:rPr lang="en-US" dirty="0" err="1"/>
              <a:t>HPC</a:t>
            </a:r>
            <a:r>
              <a:rPr lang="en-US" dirty="0"/>
              <a:t>: Vision and Opportunities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D63EB-79E8-934F-91E6-D395C504A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29446" y="6356350"/>
            <a:ext cx="1424354" cy="365125"/>
          </a:xfrm>
        </p:spPr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B2E9716-56FB-8E4C-A529-E19F06C51C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5078" y="22288"/>
            <a:ext cx="843721" cy="843721"/>
          </a:xfrm>
          <a:prstGeom prst="rect">
            <a:avLst/>
          </a:prstGeom>
        </p:spPr>
      </p:pic>
      <p:pic>
        <p:nvPicPr>
          <p:cNvPr id="9" name="Picture 4" descr="REGALE">
            <a:extLst>
              <a:ext uri="{FF2B5EF4-FFF2-40B4-BE49-F238E27FC236}">
                <a16:creationId xmlns:a16="http://schemas.microsoft.com/office/drawing/2014/main" id="{8EE1DB50-95F1-B15A-12D0-B23435916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270" y="6303440"/>
            <a:ext cx="448453" cy="44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RZ Logo Bild">
            <a:extLst>
              <a:ext uri="{FF2B5EF4-FFF2-40B4-BE49-F238E27FC236}">
                <a16:creationId xmlns:a16="http://schemas.microsoft.com/office/drawing/2014/main" id="{BB7795DD-EC76-FD30-9268-D1D940AD00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174687"/>
            <a:ext cx="538921" cy="53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EEP-SEA Project Logo">
            <a:extLst>
              <a:ext uri="{FF2B5EF4-FFF2-40B4-BE49-F238E27FC236}">
                <a16:creationId xmlns:a16="http://schemas.microsoft.com/office/drawing/2014/main" id="{3D22CFAC-EA1B-13F2-45CF-FED397E857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038" y="6444127"/>
            <a:ext cx="1138289" cy="18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The European High Performance Computing Joint Undertaking | Shaping  Europe's digital future">
            <a:extLst>
              <a:ext uri="{FF2B5EF4-FFF2-40B4-BE49-F238E27FC236}">
                <a16:creationId xmlns:a16="http://schemas.microsoft.com/office/drawing/2014/main" id="{B4BDA461-112E-D808-E59C-746DDFFD2C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833" y="6347576"/>
            <a:ext cx="1331225" cy="36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TIME-X">
            <a:extLst>
              <a:ext uri="{FF2B5EF4-FFF2-40B4-BE49-F238E27FC236}">
                <a16:creationId xmlns:a16="http://schemas.microsoft.com/office/drawing/2014/main" id="{77590391-70E8-0DA7-E8F9-11FB4DA7CE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174" y="6323615"/>
            <a:ext cx="837811" cy="43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02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55ADE-9A95-2D42-A4E8-D5298A4B3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CA9EB-40A4-2F4E-AB38-D9514A6FE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B636C-9C95-5A44-9713-5C88EE5B6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DUAC@ICPP'22 Aug 29,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AF9F5-36D5-CD47-9DD5-5E27A817B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Optimizing Hardware Resource Partitioning and Job Allocations on Modern GPUs under Power Caps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63BF6-900C-5A45-8BE7-923A8C5B3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7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D68FF-550B-FD4A-B2FA-0DD910AB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1E766-09A5-EE45-B642-B81C2D210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E4D9B3-4487-AD46-ADBE-FD1CDEDFAF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89337E-1C20-3C42-9614-6A649EEE8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DUAC@ICPP'22 Aug 29,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227BE4-D897-BC40-BA67-EE05C23F2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Optimizing Hardware Resource Partitioning and Job Allocations on Modern GPUs under Power Caps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276B49-2CD1-204F-A31D-3AE6A6A30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03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5617A-40D8-BE40-92FF-276E2B201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7261D-FE41-A74B-87C1-5D2BDF0E4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E81800-D272-D144-8296-C54BCC31FE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C1FCA9-E5CB-1747-8BD9-A571885A88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21119D-87EB-4D44-8B23-AF4E8F5A1B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F79577-3A5E-B044-872E-2288B7C08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DUAC@ICPP'22 Aug 29, 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CD866A-7D48-F846-917B-200CC3D70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Optimizing Hardware Resource Partitioning and Job Allocations on Modern GPUs under Power Caps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42E691-24C3-D04A-A560-D8DCE7CA5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96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3F0F1-F208-E348-BF61-29B5D057F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35640C-5767-404F-AFF7-8210712A2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DUAC@ICPP'22 Aug 29,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48CA09-67A6-BF4E-8EE4-E20BAA0B9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Optimizing Hardware Resource Partitioning and Job Allocations on Modern GPUs under Power Caps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776ACE-0A1C-8540-BB46-3C386A551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07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321CED-A1FB-4344-952D-FC381E4C4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DUAC@ICPP'22 Aug 29,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E2FA46-DA7E-4D46-81CC-CEA35EA76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Optimizing Hardware Resource Partitioning and Job Allocations on Modern GPUs under Power Caps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38BE40-C57A-C84F-917C-FAF5B42DE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8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2A6B8-13A5-124F-87B7-0BA12A600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6DBA1-A416-6F41-BCD5-9191931BD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C0048-B102-B848-AAEA-526C2CCB7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DE5029-3319-4049-B999-7EB1F6FF0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DUAC@ICPP'22 Aug 29,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11900-09CC-3C4E-82AF-8C246A44D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Optimizing Hardware Resource Partitioning and Job Allocations on Modern GPUs under Power Caps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E8C400-93A4-7140-9863-2B98B3CD4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36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D7A09-0876-E340-A3E2-3E5262272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60DEEA-8FED-8645-AD56-82488417CF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JP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E497B-817A-6844-98DB-A71B4148B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C551FA-A8C3-B841-89DF-55F2673E6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DUAC@ICPP'22 Aug 29,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6FBF-18AF-C741-8FED-66D47D87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Optimizing Hardware Resource Partitioning and Job Allocations on Modern GPUs under Power Caps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E6842-FF0B-8749-908C-9A6CECAE3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91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452783-E47E-8946-BA53-2396C9AA6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P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52EA63-4504-0444-944A-479251566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2A6F0-0327-FC49-987B-1BF1B7A00B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356350"/>
            <a:ext cx="2174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Sustainable Supercomputing </a:t>
            </a:r>
            <a:r>
              <a:rPr lang="en-US" dirty="0" err="1"/>
              <a:t>SC’23</a:t>
            </a:r>
            <a:r>
              <a:rPr lang="en-US" dirty="0"/>
              <a:t>, Nov 12,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ABE91-B2F0-C04C-B101-79D1B91A0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12830" y="6356350"/>
            <a:ext cx="665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Sustainability in </a:t>
            </a:r>
            <a:r>
              <a:rPr lang="en-US" dirty="0" err="1"/>
              <a:t>HPC</a:t>
            </a:r>
            <a:r>
              <a:rPr lang="en-US" dirty="0"/>
              <a:t>: Vision and Opportunities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C8623-0018-9F4E-89AE-BF7FD7CF6A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64700" y="6356350"/>
            <a:ext cx="1689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0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JP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8.png"/><Relationship Id="rId7" Type="http://schemas.openxmlformats.org/officeDocument/2006/relationships/image" Target="../media/image3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D8BAB-BA66-2643-8F53-022871FA4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047" y="1275865"/>
            <a:ext cx="11651906" cy="1863076"/>
          </a:xfrm>
        </p:spPr>
        <p:txBody>
          <a:bodyPr anchor="ctr">
            <a:noAutofit/>
          </a:bodyPr>
          <a:lstStyle/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Sustainability in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HPC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 Vision and Opportunities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E4BDE2-FC9D-9A4C-8B45-D4BCB71D6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552" y="3501279"/>
            <a:ext cx="6900218" cy="2130394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800" dirty="0" err="1"/>
              <a:t>Mohak</a:t>
            </a:r>
            <a:r>
              <a:rPr lang="en-US" sz="2800" dirty="0"/>
              <a:t> </a:t>
            </a:r>
            <a:r>
              <a:rPr lang="en-US" sz="2800" dirty="0" err="1"/>
              <a:t>Chadha</a:t>
            </a:r>
            <a:r>
              <a:rPr lang="en-US" sz="2800" baseline="30000" dirty="0" err="1"/>
              <a:t>1</a:t>
            </a:r>
            <a:r>
              <a:rPr lang="en-JP" sz="2800" dirty="0"/>
              <a:t>, </a:t>
            </a:r>
            <a:r>
              <a:rPr lang="en-JP" sz="2800" b="1" dirty="0"/>
              <a:t>Eishi Arima</a:t>
            </a:r>
            <a:r>
              <a:rPr lang="en-JP" sz="2800" baseline="30000" dirty="0"/>
              <a:t>1</a:t>
            </a:r>
            <a:r>
              <a:rPr lang="en-JP" sz="2800" dirty="0"/>
              <a:t>,</a:t>
            </a:r>
            <a:r>
              <a:rPr lang="en-US" sz="2800" dirty="0"/>
              <a:t> Amir </a:t>
            </a:r>
            <a:r>
              <a:rPr lang="en-US" sz="2800" dirty="0" err="1"/>
              <a:t>Raoofy</a:t>
            </a:r>
            <a:r>
              <a:rPr lang="en-US" sz="2800" baseline="30000" dirty="0" err="1"/>
              <a:t>2</a:t>
            </a:r>
            <a:r>
              <a:rPr lang="en-US" sz="2800" dirty="0"/>
              <a:t>,</a:t>
            </a:r>
          </a:p>
          <a:p>
            <a:r>
              <a:rPr lang="en-US" sz="2800" dirty="0"/>
              <a:t>Michael </a:t>
            </a:r>
            <a:r>
              <a:rPr lang="en-US" sz="2800" dirty="0" err="1"/>
              <a:t>Gerndt</a:t>
            </a:r>
            <a:r>
              <a:rPr lang="en-US" sz="2800" baseline="30000" dirty="0" err="1"/>
              <a:t>1</a:t>
            </a:r>
            <a:r>
              <a:rPr lang="en-US" sz="2800" dirty="0"/>
              <a:t>, Martin </a:t>
            </a:r>
            <a:r>
              <a:rPr lang="en-US" sz="2800" dirty="0" err="1"/>
              <a:t>Schulz</a:t>
            </a:r>
            <a:r>
              <a:rPr lang="en-US" sz="2800" baseline="30000" dirty="0" err="1"/>
              <a:t>1,2</a:t>
            </a:r>
            <a:endParaRPr lang="en-US" sz="2800" baseline="30000" dirty="0"/>
          </a:p>
          <a:p>
            <a:endParaRPr lang="en-US" sz="2800" baseline="30000" dirty="0"/>
          </a:p>
          <a:p>
            <a:r>
              <a:rPr lang="en-US" sz="2800" baseline="30000" dirty="0"/>
              <a:t>1</a:t>
            </a:r>
            <a:r>
              <a:rPr lang="en-US" sz="2800" dirty="0"/>
              <a:t> </a:t>
            </a:r>
            <a:r>
              <a:rPr lang="en-US" sz="2800" dirty="0" err="1"/>
              <a:t>Technische</a:t>
            </a:r>
            <a:r>
              <a:rPr lang="en-US" sz="2800" dirty="0"/>
              <a:t> Universität München (TUM)</a:t>
            </a:r>
          </a:p>
          <a:p>
            <a:r>
              <a:rPr lang="en-US" sz="2800" baseline="30000" dirty="0"/>
              <a:t>2</a:t>
            </a:r>
            <a:r>
              <a:rPr lang="en-US" sz="2800" dirty="0"/>
              <a:t> Leibniz-</a:t>
            </a:r>
            <a:r>
              <a:rPr lang="en-US" sz="2800" dirty="0" err="1"/>
              <a:t>Rechenzentrum</a:t>
            </a:r>
            <a:r>
              <a:rPr lang="en-US" sz="2800" dirty="0"/>
              <a:t> (</a:t>
            </a:r>
            <a:r>
              <a:rPr lang="en-US" sz="2800" dirty="0" err="1"/>
              <a:t>LRZ</a:t>
            </a:r>
            <a:r>
              <a:rPr lang="en-US" sz="2800" dirty="0"/>
              <a:t>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BE91D7-5F53-744E-ABF0-53B2A75ED1B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Sustainable Supercomputing </a:t>
            </a:r>
            <a:r>
              <a:rPr lang="en-US" dirty="0" err="1"/>
              <a:t>SC’23</a:t>
            </a:r>
            <a:r>
              <a:rPr lang="en-US" dirty="0"/>
              <a:t>, Nov 12, 2023</a:t>
            </a:r>
          </a:p>
        </p:txBody>
      </p:sp>
    </p:spTree>
    <p:extLst>
      <p:ext uri="{BB962C8B-B14F-4D97-AF65-F5344CB8AC3E}">
        <p14:creationId xmlns:p14="http://schemas.microsoft.com/office/powerpoint/2010/main" val="503452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2298A-C28E-0BD2-5904-8D449C1A9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Architecture and Procurement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853795-AAD6-FC58-8EF7-66E74083FD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79338" y="1523451"/>
                <a:ext cx="5938154" cy="13255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400" b="1" u="sng" dirty="0">
                    <a:solidFill>
                      <a:schemeClr val="accent1"/>
                    </a:solidFill>
                  </a:rPr>
                  <a:t>Embodied Carbon Constraint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𝐴𝑙𝑙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𝐶𝑜𝑚𝑝𝑜𝑛𝑒𝑛𝑡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𝐸𝑚𝑏𝑜𝑑𝑖𝑒𝑑𝐶𝑎𝑟𝑏𝑜𝑛</m:t>
                          </m:r>
                          <m:r>
                            <a:rPr lang="en-US" sz="2400" b="0" i="1" baseline="-250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𝑇𝑎𝑟𝑔𝑒𝑡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853795-AAD6-FC58-8EF7-66E74083FD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79338" y="1523451"/>
                <a:ext cx="5938154" cy="1325563"/>
              </a:xfrm>
              <a:blipFill>
                <a:blip r:embed="rId3"/>
                <a:stretch>
                  <a:fillRect l="-6197" t="-78095" b="-12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B9AF3-D814-E73A-0389-8D69BCBC0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Sustainable Supercomputing SC’23, Nov 12,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4D994-FD50-F354-BB72-BB1294D42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Sustainability in HPC: Vision and Opportunities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FEE22-CD41-78EA-CC6C-B714FDAA0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B6EF26-4862-4534-87D6-F5AF42148C5F}"/>
              </a:ext>
            </a:extLst>
          </p:cNvPr>
          <p:cNvSpPr txBox="1"/>
          <p:nvPr/>
        </p:nvSpPr>
        <p:spPr>
          <a:xfrm>
            <a:off x="1001892" y="1523451"/>
            <a:ext cx="45500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1"/>
                </a:solidFill>
              </a:rPr>
              <a:t>System Optimization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Goal: </a:t>
            </a:r>
            <a:r>
              <a:rPr lang="en-US" sz="2000" dirty="0"/>
              <a:t>Max </a:t>
            </a:r>
            <a:r>
              <a:rPr lang="en-US" sz="2000" dirty="0" err="1"/>
              <a:t>SystemThroughput</a:t>
            </a:r>
            <a:r>
              <a:rPr lang="en-US" sz="2000" dirty="0"/>
              <a:t>(Workloads)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Constraints: </a:t>
            </a:r>
          </a:p>
          <a:p>
            <a:pPr algn="ctr"/>
            <a:r>
              <a:rPr lang="en-US" sz="2000" b="1" dirty="0"/>
              <a:t>Budget = </a:t>
            </a:r>
            <a:r>
              <a:rPr lang="en-US" sz="2000" b="1" dirty="0" err="1"/>
              <a:t>MachineCost</a:t>
            </a:r>
            <a:r>
              <a:rPr lang="en-US" sz="2000" b="1" dirty="0"/>
              <a:t> + Electricity</a:t>
            </a:r>
            <a:r>
              <a:rPr lang="en-US" sz="2000" dirty="0"/>
              <a:t>; </a:t>
            </a:r>
          </a:p>
          <a:p>
            <a:pPr algn="ctr"/>
            <a:r>
              <a:rPr lang="en-US" sz="2000" dirty="0" err="1"/>
              <a:t>SystemFootprint</a:t>
            </a:r>
            <a:r>
              <a:rPr lang="en-US" sz="2000" dirty="0"/>
              <a:t>; </a:t>
            </a:r>
            <a:r>
              <a:rPr lang="en-US" sz="2000" dirty="0" err="1"/>
              <a:t>SystemWeight</a:t>
            </a:r>
            <a:r>
              <a:rPr lang="en-US" sz="2000" dirty="0"/>
              <a:t>; </a:t>
            </a:r>
          </a:p>
          <a:p>
            <a:pPr algn="ctr"/>
            <a:r>
              <a:rPr lang="en-US" sz="2000" dirty="0" err="1"/>
              <a:t>CoolingCapacity</a:t>
            </a:r>
            <a:r>
              <a:rPr lang="en-US" sz="2000" dirty="0"/>
              <a:t>; </a:t>
            </a:r>
            <a:r>
              <a:rPr lang="en-US" sz="2000" dirty="0" err="1"/>
              <a:t>PowerSupply</a:t>
            </a:r>
            <a:endParaRPr lang="en-US" sz="2000" dirty="0"/>
          </a:p>
          <a:p>
            <a:r>
              <a:rPr lang="en-US" sz="2000" b="1" dirty="0">
                <a:solidFill>
                  <a:schemeClr val="accent1"/>
                </a:solidFill>
              </a:rPr>
              <a:t>New Constraint: </a:t>
            </a:r>
            <a:r>
              <a:rPr lang="en-US" sz="2000" b="1" dirty="0" err="1">
                <a:solidFill>
                  <a:srgbClr val="FF0000"/>
                </a:solidFill>
              </a:rPr>
              <a:t>CarbonBudget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CABE75E-11D0-E2B9-61A0-D22E2A78DF20}"/>
              </a:ext>
            </a:extLst>
          </p:cNvPr>
          <p:cNvGrpSpPr/>
          <p:nvPr/>
        </p:nvGrpSpPr>
        <p:grpSpPr>
          <a:xfrm>
            <a:off x="515368" y="3999447"/>
            <a:ext cx="5714950" cy="2189230"/>
            <a:chOff x="515368" y="3833862"/>
            <a:chExt cx="5714950" cy="218923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034629F-8FA2-86E9-C675-5ABA2567141B}"/>
                </a:ext>
              </a:extLst>
            </p:cNvPr>
            <p:cNvGrpSpPr/>
            <p:nvPr/>
          </p:nvGrpSpPr>
          <p:grpSpPr>
            <a:xfrm>
              <a:off x="515368" y="3833862"/>
              <a:ext cx="5140120" cy="1942451"/>
              <a:chOff x="904590" y="3747369"/>
              <a:chExt cx="5140120" cy="1942451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44E45AA-E8BC-55CF-80D3-0CE4F91951FC}"/>
                  </a:ext>
                </a:extLst>
              </p:cNvPr>
              <p:cNvSpPr/>
              <p:nvPr/>
            </p:nvSpPr>
            <p:spPr>
              <a:xfrm>
                <a:off x="2472006" y="3747369"/>
                <a:ext cx="2005289" cy="695927"/>
              </a:xfrm>
              <a:prstGeom prst="ellipse">
                <a:avLst/>
              </a:prstGeom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Total Carbon Budget</a:t>
                </a: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7B95836-0BCC-AAEC-EA33-8F4E443993C3}"/>
                  </a:ext>
                </a:extLst>
              </p:cNvPr>
              <p:cNvSpPr/>
              <p:nvPr/>
            </p:nvSpPr>
            <p:spPr>
              <a:xfrm>
                <a:off x="904590" y="4629491"/>
                <a:ext cx="2245963" cy="695927"/>
              </a:xfrm>
              <a:prstGeom prst="ellipse">
                <a:avLst/>
              </a:prstGeom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C00000"/>
                    </a:solidFill>
                  </a:rPr>
                  <a:t>Embodied Carbon Budget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BF46A3-ADDB-4FB9-C050-87515E66FC74}"/>
                  </a:ext>
                </a:extLst>
              </p:cNvPr>
              <p:cNvSpPr txBox="1"/>
              <p:nvPr/>
            </p:nvSpPr>
            <p:spPr>
              <a:xfrm>
                <a:off x="3267702" y="4629491"/>
                <a:ext cx="4138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/>
                  <a:t>+</a:t>
                </a:r>
                <a:endParaRPr lang="en-US" b="1" dirty="0"/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A2A3DB35-D61B-46D7-CE4D-A7B533A0CD2B}"/>
                  </a:ext>
                </a:extLst>
              </p:cNvPr>
              <p:cNvCxnSpPr>
                <a:cxnSpLocks/>
                <a:stCxn id="9" idx="3"/>
                <a:endCxn id="10" idx="0"/>
              </p:cNvCxnSpPr>
              <p:nvPr/>
            </p:nvCxnSpPr>
            <p:spPr>
              <a:xfrm flipH="1">
                <a:off x="2027572" y="4341380"/>
                <a:ext cx="738102" cy="288111"/>
              </a:xfrm>
              <a:prstGeom prst="straightConnector1">
                <a:avLst/>
              </a:prstGeom>
              <a:ln w="1270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F51FB63-7AAD-649A-B9BB-772B8E80FBD4}"/>
                  </a:ext>
                </a:extLst>
              </p:cNvPr>
              <p:cNvSpPr/>
              <p:nvPr/>
            </p:nvSpPr>
            <p:spPr>
              <a:xfrm>
                <a:off x="3798747" y="4629490"/>
                <a:ext cx="2245963" cy="695927"/>
              </a:xfrm>
              <a:prstGeom prst="ellipse">
                <a:avLst/>
              </a:prstGeom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Operational Carbon Budget</a:t>
                </a:r>
              </a:p>
            </p:txBody>
          </p:sp>
          <p:sp>
            <p:nvSpPr>
              <p:cNvPr id="20" name="Left-Right Arrow 19">
                <a:extLst>
                  <a:ext uri="{FF2B5EF4-FFF2-40B4-BE49-F238E27FC236}">
                    <a16:creationId xmlns:a16="http://schemas.microsoft.com/office/drawing/2014/main" id="{A450123A-75AA-749B-4FF6-A19EDA614E06}"/>
                  </a:ext>
                </a:extLst>
              </p:cNvPr>
              <p:cNvSpPr/>
              <p:nvPr/>
            </p:nvSpPr>
            <p:spPr>
              <a:xfrm>
                <a:off x="3026503" y="5099081"/>
                <a:ext cx="896293" cy="226336"/>
              </a:xfrm>
              <a:prstGeom prst="leftRightArrow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8693BFA-258C-4E26-87AE-FA29EF2322B7}"/>
                  </a:ext>
                </a:extLst>
              </p:cNvPr>
              <p:cNvSpPr txBox="1"/>
              <p:nvPr/>
            </p:nvSpPr>
            <p:spPr>
              <a:xfrm>
                <a:off x="2871611" y="5320488"/>
                <a:ext cx="10711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>
                    <a:solidFill>
                      <a:srgbClr val="FF0000"/>
                    </a:solidFill>
                  </a:rPr>
                  <a:t>Trade-off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5A174579-34BB-7033-2509-6D0F4A00CF16}"/>
                  </a:ext>
                </a:extLst>
              </p:cNvPr>
              <p:cNvCxnSpPr>
                <a:cxnSpLocks/>
                <a:stCxn id="9" idx="5"/>
                <a:endCxn id="19" idx="0"/>
              </p:cNvCxnSpPr>
              <p:nvPr/>
            </p:nvCxnSpPr>
            <p:spPr>
              <a:xfrm>
                <a:off x="4183627" y="4341380"/>
                <a:ext cx="738102" cy="288110"/>
              </a:xfrm>
              <a:prstGeom prst="straightConnector1">
                <a:avLst/>
              </a:prstGeom>
              <a:ln w="1270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264CE31-898C-4B8E-71B9-52E147D5EF65}"/>
                </a:ext>
              </a:extLst>
            </p:cNvPr>
            <p:cNvSpPr txBox="1"/>
            <p:nvPr/>
          </p:nvSpPr>
          <p:spPr>
            <a:xfrm>
              <a:off x="4367993" y="5315206"/>
              <a:ext cx="18623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∝ System’s Energy Budget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C2B1122-81AC-2C10-8BFD-F78A65E479DD}"/>
              </a:ext>
            </a:extLst>
          </p:cNvPr>
          <p:cNvGrpSpPr/>
          <p:nvPr/>
        </p:nvGrpSpPr>
        <p:grpSpPr>
          <a:xfrm>
            <a:off x="6434133" y="3016687"/>
            <a:ext cx="1862325" cy="3451462"/>
            <a:chOff x="6434133" y="3016687"/>
            <a:chExt cx="1862325" cy="3451462"/>
          </a:xfrm>
        </p:grpSpPr>
        <p:sp>
          <p:nvSpPr>
            <p:cNvPr id="32" name="Bevel 31">
              <a:extLst>
                <a:ext uri="{FF2B5EF4-FFF2-40B4-BE49-F238E27FC236}">
                  <a16:creationId xmlns:a16="http://schemas.microsoft.com/office/drawing/2014/main" id="{8112D22A-BC12-D8C9-A151-5C15C78C67DC}"/>
                </a:ext>
              </a:extLst>
            </p:cNvPr>
            <p:cNvSpPr/>
            <p:nvPr/>
          </p:nvSpPr>
          <p:spPr>
            <a:xfrm>
              <a:off x="6899123" y="3016687"/>
              <a:ext cx="742915" cy="695926"/>
            </a:xfrm>
            <a:prstGeom prst="bevel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CPUA</a:t>
              </a:r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4180663-F42F-F20C-9443-5717F4888724}"/>
                </a:ext>
              </a:extLst>
            </p:cNvPr>
            <p:cNvSpPr txBox="1"/>
            <p:nvPr/>
          </p:nvSpPr>
          <p:spPr>
            <a:xfrm>
              <a:off x="6434134" y="3737726"/>
              <a:ext cx="16728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Perf: 2, Pow: 1</a:t>
              </a:r>
            </a:p>
            <a:p>
              <a:pPr algn="ctr"/>
              <a:r>
                <a:rPr lang="en-US" dirty="0"/>
                <a:t>Cost: 1, </a:t>
              </a:r>
              <a:r>
                <a:rPr lang="en-US" dirty="0">
                  <a:solidFill>
                    <a:srgbClr val="FF0000"/>
                  </a:solidFill>
                </a:rPr>
                <a:t>EC: 2</a:t>
              </a:r>
              <a:endParaRPr lang="en-US" dirty="0"/>
            </a:p>
          </p:txBody>
        </p:sp>
        <p:sp>
          <p:nvSpPr>
            <p:cNvPr id="35" name="Bevel 34">
              <a:extLst>
                <a:ext uri="{FF2B5EF4-FFF2-40B4-BE49-F238E27FC236}">
                  <a16:creationId xmlns:a16="http://schemas.microsoft.com/office/drawing/2014/main" id="{59A6AE82-BE12-F40B-0CA4-8637CC43ED1A}"/>
                </a:ext>
              </a:extLst>
            </p:cNvPr>
            <p:cNvSpPr/>
            <p:nvPr/>
          </p:nvSpPr>
          <p:spPr>
            <a:xfrm>
              <a:off x="6899123" y="4424791"/>
              <a:ext cx="742915" cy="695926"/>
            </a:xfrm>
            <a:prstGeom prst="bevel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CPUB</a:t>
              </a:r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0D36578-26D4-6825-E051-DAE4BAD20F23}"/>
                </a:ext>
              </a:extLst>
            </p:cNvPr>
            <p:cNvSpPr txBox="1"/>
            <p:nvPr/>
          </p:nvSpPr>
          <p:spPr>
            <a:xfrm>
              <a:off x="6434133" y="5145830"/>
              <a:ext cx="18623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Perf: 1.5, Pow: 1</a:t>
              </a:r>
            </a:p>
            <a:p>
              <a:pPr algn="ctr"/>
              <a:r>
                <a:rPr lang="en-US" dirty="0"/>
                <a:t>Cost: 1, </a:t>
              </a:r>
              <a:r>
                <a:rPr lang="en-US" dirty="0">
                  <a:solidFill>
                    <a:srgbClr val="FF0000"/>
                  </a:solidFill>
                </a:rPr>
                <a:t>EC: 1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9F43F6F-7C7F-EDF8-846E-D34CA8725090}"/>
                </a:ext>
              </a:extLst>
            </p:cNvPr>
            <p:cNvSpPr txBox="1"/>
            <p:nvPr/>
          </p:nvSpPr>
          <p:spPr>
            <a:xfrm rot="5400000">
              <a:off x="7048674" y="5878083"/>
              <a:ext cx="7184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. . . .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FC393B0-3A86-7C3A-BAC1-56A9BF92490C}"/>
              </a:ext>
            </a:extLst>
          </p:cNvPr>
          <p:cNvGrpSpPr/>
          <p:nvPr/>
        </p:nvGrpSpPr>
        <p:grpSpPr>
          <a:xfrm>
            <a:off x="8225476" y="3016687"/>
            <a:ext cx="3383491" cy="3500015"/>
            <a:chOff x="8225476" y="3016687"/>
            <a:chExt cx="3383491" cy="3500015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0919327-3BF5-0277-FC0E-F4BE465AB94D}"/>
                </a:ext>
              </a:extLst>
            </p:cNvPr>
            <p:cNvGrpSpPr/>
            <p:nvPr/>
          </p:nvGrpSpPr>
          <p:grpSpPr>
            <a:xfrm>
              <a:off x="8225476" y="3016687"/>
              <a:ext cx="3383491" cy="3500015"/>
              <a:chOff x="8225476" y="3016687"/>
              <a:chExt cx="3383491" cy="3500015"/>
            </a:xfrm>
          </p:grpSpPr>
          <p:sp>
            <p:nvSpPr>
              <p:cNvPr id="38" name="Bevel 37">
                <a:extLst>
                  <a:ext uri="{FF2B5EF4-FFF2-40B4-BE49-F238E27FC236}">
                    <a16:creationId xmlns:a16="http://schemas.microsoft.com/office/drawing/2014/main" id="{ADE036E2-BC7F-4152-7989-99563A4D7D24}"/>
                  </a:ext>
                </a:extLst>
              </p:cNvPr>
              <p:cNvSpPr/>
              <p:nvPr/>
            </p:nvSpPr>
            <p:spPr>
              <a:xfrm>
                <a:off x="8225476" y="3016687"/>
                <a:ext cx="742915" cy="695926"/>
              </a:xfrm>
              <a:prstGeom prst="bevel">
                <a:avLst>
                  <a:gd name="adj" fmla="val 7634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GPUA</a:t>
                </a:r>
                <a:endParaRPr lang="en-US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863E1DE-3842-1382-476C-00A25BB87246}"/>
                  </a:ext>
                </a:extLst>
              </p:cNvPr>
              <p:cNvSpPr txBox="1"/>
              <p:nvPr/>
            </p:nvSpPr>
            <p:spPr>
              <a:xfrm rot="5400000">
                <a:off x="8350891" y="5926636"/>
                <a:ext cx="7184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. . . .</a:t>
                </a:r>
              </a:p>
            </p:txBody>
          </p:sp>
          <p:sp>
            <p:nvSpPr>
              <p:cNvPr id="43" name="Bevel 42">
                <a:extLst>
                  <a:ext uri="{FF2B5EF4-FFF2-40B4-BE49-F238E27FC236}">
                    <a16:creationId xmlns:a16="http://schemas.microsoft.com/office/drawing/2014/main" id="{350ACC3A-7B6F-054E-7864-DCAACB25F6C1}"/>
                  </a:ext>
                </a:extLst>
              </p:cNvPr>
              <p:cNvSpPr/>
              <p:nvPr/>
            </p:nvSpPr>
            <p:spPr>
              <a:xfrm>
                <a:off x="8225476" y="4424791"/>
                <a:ext cx="742915" cy="695926"/>
              </a:xfrm>
              <a:prstGeom prst="bevel">
                <a:avLst>
                  <a:gd name="adj" fmla="val 7634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GPUB</a:t>
                </a:r>
                <a:endParaRPr lang="en-US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287B9A-EAFC-4F73-3D79-AF0EF834AEB0}"/>
                  </a:ext>
                </a:extLst>
              </p:cNvPr>
              <p:cNvSpPr txBox="1"/>
              <p:nvPr/>
            </p:nvSpPr>
            <p:spPr>
              <a:xfrm rot="5400000">
                <a:off x="9657472" y="5926636"/>
                <a:ext cx="7184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. . . .</a:t>
                </a:r>
              </a:p>
            </p:txBody>
          </p:sp>
          <p:sp>
            <p:nvSpPr>
              <p:cNvPr id="47" name="Bevel 46">
                <a:extLst>
                  <a:ext uri="{FF2B5EF4-FFF2-40B4-BE49-F238E27FC236}">
                    <a16:creationId xmlns:a16="http://schemas.microsoft.com/office/drawing/2014/main" id="{2266F546-D929-5381-9DEA-BA69EF26DA37}"/>
                  </a:ext>
                </a:extLst>
              </p:cNvPr>
              <p:cNvSpPr/>
              <p:nvPr/>
            </p:nvSpPr>
            <p:spPr>
              <a:xfrm>
                <a:off x="9455214" y="3171050"/>
                <a:ext cx="948464" cy="387200"/>
              </a:xfrm>
              <a:prstGeom prst="bevel">
                <a:avLst>
                  <a:gd name="adj" fmla="val 7634"/>
                </a:avLst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MemA</a:t>
                </a:r>
                <a:endParaRPr lang="en-US" dirty="0"/>
              </a:p>
            </p:txBody>
          </p:sp>
          <p:sp>
            <p:nvSpPr>
              <p:cNvPr id="48" name="Bevel 47">
                <a:extLst>
                  <a:ext uri="{FF2B5EF4-FFF2-40B4-BE49-F238E27FC236}">
                    <a16:creationId xmlns:a16="http://schemas.microsoft.com/office/drawing/2014/main" id="{9D6E665C-408C-5951-8994-7095D692A937}"/>
                  </a:ext>
                </a:extLst>
              </p:cNvPr>
              <p:cNvSpPr/>
              <p:nvPr/>
            </p:nvSpPr>
            <p:spPr>
              <a:xfrm>
                <a:off x="9455214" y="4543913"/>
                <a:ext cx="948464" cy="387200"/>
              </a:xfrm>
              <a:prstGeom prst="bevel">
                <a:avLst>
                  <a:gd name="adj" fmla="val 7634"/>
                </a:avLst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MemB</a:t>
                </a:r>
                <a:endParaRPr lang="en-US" dirty="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B2F811E-61BF-1B6B-2B63-5201D90FC359}"/>
                  </a:ext>
                </a:extLst>
              </p:cNvPr>
              <p:cNvSpPr txBox="1"/>
              <p:nvPr/>
            </p:nvSpPr>
            <p:spPr>
              <a:xfrm>
                <a:off x="10890501" y="3055295"/>
                <a:ext cx="7184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. . . .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FAC935C-27AA-98F3-D7BB-02DF6246DCB7}"/>
                  </a:ext>
                </a:extLst>
              </p:cNvPr>
              <p:cNvSpPr txBox="1"/>
              <p:nvPr/>
            </p:nvSpPr>
            <p:spPr>
              <a:xfrm>
                <a:off x="10883201" y="4424791"/>
                <a:ext cx="7184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. . . .</a:t>
                </a: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AE78BAD-D37B-038C-AB52-C2307868341F}"/>
                </a:ext>
              </a:extLst>
            </p:cNvPr>
            <p:cNvSpPr txBox="1"/>
            <p:nvPr/>
          </p:nvSpPr>
          <p:spPr>
            <a:xfrm>
              <a:off x="8387467" y="5145830"/>
              <a:ext cx="3193457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>
                  <a:solidFill>
                    <a:srgbClr val="FF0000"/>
                  </a:solidFill>
                </a:rPr>
                <a:t>The same procedure goes for all the other components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D91B83B-D544-2DED-FE31-C367BD326DAE}"/>
              </a:ext>
            </a:extLst>
          </p:cNvPr>
          <p:cNvGrpSpPr/>
          <p:nvPr/>
        </p:nvGrpSpPr>
        <p:grpSpPr>
          <a:xfrm>
            <a:off x="6279326" y="2403456"/>
            <a:ext cx="2108141" cy="1959997"/>
            <a:chOff x="6230318" y="2424060"/>
            <a:chExt cx="2108141" cy="1959997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1DF6F4F-FA02-8653-5ABC-181BE81B42C3}"/>
                </a:ext>
              </a:extLst>
            </p:cNvPr>
            <p:cNvSpPr/>
            <p:nvPr/>
          </p:nvSpPr>
          <p:spPr>
            <a:xfrm>
              <a:off x="6434133" y="2849014"/>
              <a:ext cx="1672893" cy="1535043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33FB7FA-1D02-E61E-71B8-D24913AAFDCB}"/>
                </a:ext>
              </a:extLst>
            </p:cNvPr>
            <p:cNvSpPr txBox="1"/>
            <p:nvPr/>
          </p:nvSpPr>
          <p:spPr>
            <a:xfrm>
              <a:off x="6230318" y="2424060"/>
              <a:ext cx="21081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</a:rPr>
                <a:t>Best in Performance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66E531F-C03D-8BCE-543A-C53AE1E4D684}"/>
              </a:ext>
            </a:extLst>
          </p:cNvPr>
          <p:cNvGrpSpPr/>
          <p:nvPr/>
        </p:nvGrpSpPr>
        <p:grpSpPr>
          <a:xfrm>
            <a:off x="6044741" y="4308332"/>
            <a:ext cx="2577309" cy="1924814"/>
            <a:chOff x="5998326" y="2849014"/>
            <a:chExt cx="2577309" cy="1924814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28013A5-481B-AF22-1462-F55612511785}"/>
                </a:ext>
              </a:extLst>
            </p:cNvPr>
            <p:cNvSpPr/>
            <p:nvPr/>
          </p:nvSpPr>
          <p:spPr>
            <a:xfrm>
              <a:off x="6434133" y="2849014"/>
              <a:ext cx="1672893" cy="1535043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44FA6FD-B0C8-25F3-F99F-7CDA22BB71AF}"/>
                </a:ext>
              </a:extLst>
            </p:cNvPr>
            <p:cNvSpPr txBox="1"/>
            <p:nvPr/>
          </p:nvSpPr>
          <p:spPr>
            <a:xfrm>
              <a:off x="5998326" y="4404496"/>
              <a:ext cx="257730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</a:rPr>
                <a:t>Best in Embodied Carbon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EEDED017-C499-ED8D-3D00-746E137A50C4}"/>
              </a:ext>
            </a:extLst>
          </p:cNvPr>
          <p:cNvSpPr txBox="1"/>
          <p:nvPr/>
        </p:nvSpPr>
        <p:spPr>
          <a:xfrm>
            <a:off x="343623" y="2620003"/>
            <a:ext cx="11504753" cy="224676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sz="2800" dirty="0">
              <a:solidFill>
                <a:srgbClr val="FF0000"/>
              </a:solidFill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The optimal system design will change by taking carbon into account!</a:t>
            </a:r>
          </a:p>
          <a:p>
            <a:pPr algn="ctr"/>
            <a:endParaRPr lang="en-US" sz="2800" dirty="0">
              <a:solidFill>
                <a:srgbClr val="FF0000"/>
              </a:solidFill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The decision will be even harder due to the emerging architectures/devices!</a:t>
            </a:r>
          </a:p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61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2C5B8-D1E2-6AEE-7C04-0038F8C17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Lifetime, Reuse, and Recycling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3C4D4-21B8-924C-2976-A7A30B7EB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79129" cy="18858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System Lifetime: </a:t>
            </a:r>
            <a:r>
              <a:rPr lang="en-US" dirty="0"/>
              <a:t>Typically 4-6 years</a:t>
            </a:r>
          </a:p>
          <a:p>
            <a:pPr lvl="1"/>
            <a:r>
              <a:rPr lang="en-US" dirty="0"/>
              <a:t>Extending the lifetime will contribute to the embodied carbon reduction (right fig)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Reuse &amp; Recycling: </a:t>
            </a:r>
            <a:r>
              <a:rPr lang="en-US" dirty="0"/>
              <a:t>for reducing the carbon emissions in disposal &amp; production</a:t>
            </a:r>
          </a:p>
          <a:p>
            <a:pPr lvl="1"/>
            <a:r>
              <a:rPr lang="en-US" b="1" dirty="0"/>
              <a:t>Reuse:</a:t>
            </a:r>
            <a:r>
              <a:rPr lang="en-US" dirty="0"/>
              <a:t> </a:t>
            </a:r>
            <a:r>
              <a:rPr lang="en-US" dirty="0" err="1"/>
              <a:t>LRZ</a:t>
            </a:r>
            <a:r>
              <a:rPr lang="en-US" dirty="0"/>
              <a:t> offers decommissioned machines to other public institutions for free</a:t>
            </a:r>
          </a:p>
          <a:p>
            <a:pPr lvl="1"/>
            <a:r>
              <a:rPr lang="en-US" b="1" dirty="0"/>
              <a:t>Recycling: </a:t>
            </a:r>
            <a:r>
              <a:rPr lang="en-US" dirty="0"/>
              <a:t>DRAM chips (</a:t>
            </a:r>
            <a:r>
              <a:rPr lang="en-US" dirty="0" err="1"/>
              <a:t>DDR4</a:t>
            </a:r>
            <a:r>
              <a:rPr lang="en-US" dirty="0"/>
              <a:t>=&gt;</a:t>
            </a:r>
            <a:r>
              <a:rPr lang="en-US" dirty="0" err="1"/>
              <a:t>DDR5</a:t>
            </a:r>
            <a:r>
              <a:rPr lang="en-US" dirty="0"/>
              <a:t>), heat pipes, etc.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F0960-3141-E6F5-1705-39C1AFD90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Sustainable Supercomputing SC’23, Nov 12,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CD0FC-70DA-B613-7197-D81702E89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Sustainability in HPC: Vision and Opportunities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C8D2A-1B0C-050D-4787-FC77D0DAA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8EDC6E2E-B51E-D432-5030-355BCE5086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3712313"/>
              </p:ext>
            </p:extLst>
          </p:nvPr>
        </p:nvGraphicFramePr>
        <p:xfrm>
          <a:off x="838200" y="4231270"/>
          <a:ext cx="6121401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0111">
                  <a:extLst>
                    <a:ext uri="{9D8B030D-6E8A-4147-A177-3AD203B41FA5}">
                      <a16:colId xmlns:a16="http://schemas.microsoft.com/office/drawing/2014/main" val="3298760780"/>
                    </a:ext>
                  </a:extLst>
                </a:gridCol>
                <a:gridCol w="1941690">
                  <a:extLst>
                    <a:ext uri="{9D8B030D-6E8A-4147-A177-3AD203B41FA5}">
                      <a16:colId xmlns:a16="http://schemas.microsoft.com/office/drawing/2014/main" val="39901641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1383045069"/>
                    </a:ext>
                  </a:extLst>
                </a:gridCol>
              </a:tblGrid>
              <a:tr h="347282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HPC</a:t>
                      </a:r>
                      <a:r>
                        <a:rPr lang="en-US" dirty="0"/>
                        <a:t> System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Start of Operation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Decommissioned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797050"/>
                  </a:ext>
                </a:extLst>
              </a:tr>
              <a:tr h="347282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SuperMUC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01383"/>
                  </a:ext>
                </a:extLst>
              </a:tr>
              <a:tr h="347282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SuperMUC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Phase2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972022"/>
                  </a:ext>
                </a:extLst>
              </a:tr>
              <a:tr h="347282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SuperMUC</a:t>
                      </a:r>
                      <a:r>
                        <a:rPr lang="en-US" dirty="0"/>
                        <a:t>-NG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757921"/>
                  </a:ext>
                </a:extLst>
              </a:tr>
              <a:tr h="347282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SuperMUC</a:t>
                      </a:r>
                      <a:r>
                        <a:rPr lang="en-US" dirty="0"/>
                        <a:t>-NG </a:t>
                      </a:r>
                      <a:r>
                        <a:rPr lang="en-US" dirty="0" err="1"/>
                        <a:t>Phase2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801208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A851596C-049D-7376-9679-845EAD6D43CF}"/>
              </a:ext>
            </a:extLst>
          </p:cNvPr>
          <p:cNvGrpSpPr/>
          <p:nvPr/>
        </p:nvGrpSpPr>
        <p:grpSpPr>
          <a:xfrm>
            <a:off x="4672751" y="5145670"/>
            <a:ext cx="1063352" cy="853553"/>
            <a:chOff x="4639734" y="4857803"/>
            <a:chExt cx="1063352" cy="853553"/>
          </a:xfrm>
        </p:grpSpPr>
        <p:sp>
          <p:nvSpPr>
            <p:cNvPr id="9" name="Left-Right Arrow 8">
              <a:extLst>
                <a:ext uri="{FF2B5EF4-FFF2-40B4-BE49-F238E27FC236}">
                  <a16:creationId xmlns:a16="http://schemas.microsoft.com/office/drawing/2014/main" id="{38E1D266-AEAB-9A87-F522-F8974BBB74D5}"/>
                </a:ext>
              </a:extLst>
            </p:cNvPr>
            <p:cNvSpPr/>
            <p:nvPr/>
          </p:nvSpPr>
          <p:spPr>
            <a:xfrm>
              <a:off x="4639734" y="4857803"/>
              <a:ext cx="793717" cy="372533"/>
            </a:xfrm>
            <a:prstGeom prst="left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9D4C1D8-7F4A-6225-EC6F-BFC83F4CDFFB}"/>
                </a:ext>
              </a:extLst>
            </p:cNvPr>
            <p:cNvSpPr txBox="1"/>
            <p:nvPr/>
          </p:nvSpPr>
          <p:spPr>
            <a:xfrm>
              <a:off x="4738335" y="5249691"/>
              <a:ext cx="9647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4-</a:t>
              </a:r>
              <a:r>
                <a:rPr lang="en-US" sz="2400" b="1" dirty="0" err="1">
                  <a:solidFill>
                    <a:srgbClr val="FF0000"/>
                  </a:solidFill>
                </a:rPr>
                <a:t>6yrs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93CB9E6-B350-B4B8-F1A3-C8463A197F01}"/>
              </a:ext>
            </a:extLst>
          </p:cNvPr>
          <p:cNvGrpSpPr/>
          <p:nvPr/>
        </p:nvGrpSpPr>
        <p:grpSpPr>
          <a:xfrm>
            <a:off x="8680096" y="3587151"/>
            <a:ext cx="3037243" cy="369402"/>
            <a:chOff x="8626685" y="3709310"/>
            <a:chExt cx="3037243" cy="36940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7C831F7-C039-9296-65F0-69D02236342A}"/>
                </a:ext>
              </a:extLst>
            </p:cNvPr>
            <p:cNvSpPr/>
            <p:nvPr/>
          </p:nvSpPr>
          <p:spPr>
            <a:xfrm>
              <a:off x="8626685" y="3810572"/>
              <a:ext cx="212515" cy="200366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AD28A46-57A4-BFC1-C9A2-5EF0633D03AD}"/>
                </a:ext>
              </a:extLst>
            </p:cNvPr>
            <p:cNvSpPr txBox="1"/>
            <p:nvPr/>
          </p:nvSpPr>
          <p:spPr>
            <a:xfrm>
              <a:off x="8820144" y="3709380"/>
              <a:ext cx="1136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Embodied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B3A7AF2-AFA9-7940-274B-9A5DCB718710}"/>
                </a:ext>
              </a:extLst>
            </p:cNvPr>
            <p:cNvSpPr/>
            <p:nvPr/>
          </p:nvSpPr>
          <p:spPr>
            <a:xfrm>
              <a:off x="10150453" y="3810572"/>
              <a:ext cx="212515" cy="20036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B1ABF1B-BB97-B2AE-3886-750FFE5F100D}"/>
                </a:ext>
              </a:extLst>
            </p:cNvPr>
            <p:cNvSpPr txBox="1"/>
            <p:nvPr/>
          </p:nvSpPr>
          <p:spPr>
            <a:xfrm>
              <a:off x="10368830" y="3709310"/>
              <a:ext cx="1295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Operational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91DE7E0-5D61-CC5B-863B-7A57695DACB2}"/>
              </a:ext>
            </a:extLst>
          </p:cNvPr>
          <p:cNvGrpSpPr/>
          <p:nvPr/>
        </p:nvGrpSpPr>
        <p:grpSpPr>
          <a:xfrm>
            <a:off x="6980447" y="3630134"/>
            <a:ext cx="4566771" cy="1334916"/>
            <a:chOff x="6959601" y="3810754"/>
            <a:chExt cx="4566771" cy="1334916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123980F-FD4E-2BFE-1F5D-33211B31D7C8}"/>
                </a:ext>
              </a:extLst>
            </p:cNvPr>
            <p:cNvCxnSpPr/>
            <p:nvPr/>
          </p:nvCxnSpPr>
          <p:spPr>
            <a:xfrm>
              <a:off x="7492152" y="4961051"/>
              <a:ext cx="3302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7AAACD5-938E-E661-FC07-3DA340FC3E19}"/>
                </a:ext>
              </a:extLst>
            </p:cNvPr>
            <p:cNvSpPr txBox="1"/>
            <p:nvPr/>
          </p:nvSpPr>
          <p:spPr>
            <a:xfrm>
              <a:off x="10939865" y="4776338"/>
              <a:ext cx="58650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Year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AC6FCC9-8F92-7664-6462-AEB439409D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92152" y="4119608"/>
              <a:ext cx="0" cy="84139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B2E2415-666C-C269-E8B2-E0D29CCE484F}"/>
                </a:ext>
              </a:extLst>
            </p:cNvPr>
            <p:cNvSpPr txBox="1"/>
            <p:nvPr/>
          </p:nvSpPr>
          <p:spPr>
            <a:xfrm>
              <a:off x="6959601" y="3810754"/>
              <a:ext cx="13616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Carbon/year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D6F8168-0FEA-284F-D286-9A92B58686AC}"/>
                </a:ext>
              </a:extLst>
            </p:cNvPr>
            <p:cNvSpPr/>
            <p:nvPr/>
          </p:nvSpPr>
          <p:spPr>
            <a:xfrm>
              <a:off x="7492152" y="4714289"/>
              <a:ext cx="3091181" cy="24671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80F3DCB-0148-00A5-E647-DCEE22DF3A0E}"/>
                </a:ext>
              </a:extLst>
            </p:cNvPr>
            <p:cNvSpPr/>
            <p:nvPr/>
          </p:nvSpPr>
          <p:spPr>
            <a:xfrm>
              <a:off x="7492152" y="4324119"/>
              <a:ext cx="229442" cy="390100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E27DC40-73C9-6D85-F81C-09836A81BC9F}"/>
                </a:ext>
              </a:extLst>
            </p:cNvPr>
            <p:cNvSpPr/>
            <p:nvPr/>
          </p:nvSpPr>
          <p:spPr>
            <a:xfrm>
              <a:off x="8720291" y="4323997"/>
              <a:ext cx="229442" cy="390100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EF66912-84D8-E7E7-3587-970C456EA2F1}"/>
                </a:ext>
              </a:extLst>
            </p:cNvPr>
            <p:cNvSpPr/>
            <p:nvPr/>
          </p:nvSpPr>
          <p:spPr>
            <a:xfrm>
              <a:off x="9948430" y="4323997"/>
              <a:ext cx="229442" cy="390100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BEE46DE-FD68-4DA2-F67A-7E9C16A960DA}"/>
              </a:ext>
            </a:extLst>
          </p:cNvPr>
          <p:cNvGrpSpPr/>
          <p:nvPr/>
        </p:nvGrpSpPr>
        <p:grpSpPr>
          <a:xfrm>
            <a:off x="7017633" y="5102819"/>
            <a:ext cx="4566771" cy="1334916"/>
            <a:chOff x="6959601" y="3810754"/>
            <a:chExt cx="4566771" cy="1334916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7D8F899C-E597-68A3-51B9-F8C1BA370453}"/>
                </a:ext>
              </a:extLst>
            </p:cNvPr>
            <p:cNvCxnSpPr/>
            <p:nvPr/>
          </p:nvCxnSpPr>
          <p:spPr>
            <a:xfrm>
              <a:off x="7492152" y="4961051"/>
              <a:ext cx="3302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BF05752-CF00-5A1F-6B13-E366FB6D7BE0}"/>
                </a:ext>
              </a:extLst>
            </p:cNvPr>
            <p:cNvSpPr txBox="1"/>
            <p:nvPr/>
          </p:nvSpPr>
          <p:spPr>
            <a:xfrm>
              <a:off x="10939865" y="4776338"/>
              <a:ext cx="58650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Year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A9A68204-8B28-EFFC-ED18-01F4CA6FDA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92152" y="4119608"/>
              <a:ext cx="0" cy="84139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572C705-8117-9817-53F8-29AB0D9BE04A}"/>
                </a:ext>
              </a:extLst>
            </p:cNvPr>
            <p:cNvSpPr txBox="1"/>
            <p:nvPr/>
          </p:nvSpPr>
          <p:spPr>
            <a:xfrm>
              <a:off x="6959601" y="3810754"/>
              <a:ext cx="13616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Carbon/year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0E600B9-35E9-6172-6884-8959FDEA9F2C}"/>
                </a:ext>
              </a:extLst>
            </p:cNvPr>
            <p:cNvSpPr/>
            <p:nvPr/>
          </p:nvSpPr>
          <p:spPr>
            <a:xfrm>
              <a:off x="7492152" y="4714289"/>
              <a:ext cx="3091181" cy="24671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CBCFF39-DF1C-24A6-018B-016EF6D727E8}"/>
                </a:ext>
              </a:extLst>
            </p:cNvPr>
            <p:cNvSpPr/>
            <p:nvPr/>
          </p:nvSpPr>
          <p:spPr>
            <a:xfrm>
              <a:off x="7492152" y="4324119"/>
              <a:ext cx="229442" cy="390100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10CE180-7A11-DACD-DB33-FEDCADF904A0}"/>
                </a:ext>
              </a:extLst>
            </p:cNvPr>
            <p:cNvSpPr/>
            <p:nvPr/>
          </p:nvSpPr>
          <p:spPr>
            <a:xfrm>
              <a:off x="9948430" y="4323997"/>
              <a:ext cx="229442" cy="390100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Down Arrow 42">
            <a:extLst>
              <a:ext uri="{FF2B5EF4-FFF2-40B4-BE49-F238E27FC236}">
                <a16:creationId xmlns:a16="http://schemas.microsoft.com/office/drawing/2014/main" id="{D698CD56-8790-086F-5E3A-C01268C94F13}"/>
              </a:ext>
            </a:extLst>
          </p:cNvPr>
          <p:cNvSpPr/>
          <p:nvPr/>
        </p:nvSpPr>
        <p:spPr>
          <a:xfrm>
            <a:off x="8720186" y="4936009"/>
            <a:ext cx="813075" cy="417685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3A65F32-3042-7291-3D89-386439A36052}"/>
              </a:ext>
            </a:extLst>
          </p:cNvPr>
          <p:cNvSpPr txBox="1"/>
          <p:nvPr/>
        </p:nvSpPr>
        <p:spPr>
          <a:xfrm>
            <a:off x="9453588" y="4896691"/>
            <a:ext cx="1669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Longer Lifetime</a:t>
            </a:r>
          </a:p>
        </p:txBody>
      </p:sp>
    </p:spTree>
    <p:extLst>
      <p:ext uri="{BB962C8B-B14F-4D97-AF65-F5344CB8AC3E}">
        <p14:creationId xmlns:p14="http://schemas.microsoft.com/office/powerpoint/2010/main" val="3629890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B500-50F7-4AE7-3CAE-170DC3BE8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22265-1880-A4AC-D6FE-6350FAD6D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15453"/>
          </a:xfrm>
        </p:spPr>
        <p:txBody>
          <a:bodyPr/>
          <a:lstStyle/>
          <a:p>
            <a:r>
              <a:rPr lang="en-US" dirty="0"/>
              <a:t>Background</a:t>
            </a:r>
          </a:p>
          <a:p>
            <a:r>
              <a:rPr lang="en-US" dirty="0"/>
              <a:t>Reducing Embodied Carbon (Scope 3)</a:t>
            </a:r>
          </a:p>
          <a:p>
            <a:r>
              <a:rPr lang="en-US" dirty="0">
                <a:solidFill>
                  <a:srgbClr val="FF0000"/>
                </a:solidFill>
              </a:rPr>
              <a:t>Reducing Operational Carbon (Scope 2)</a:t>
            </a:r>
          </a:p>
          <a:p>
            <a:r>
              <a:rPr lang="en-US" dirty="0"/>
              <a:t>Conclusion &amp; Acknowledgement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C2E27-C40D-B37B-8268-7FA24934E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Sustainable Supercomputing SC’23, Nov 12,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52DDD-1074-8F1A-7AF4-B200CD9C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Sustainability in HPC: Vision and Opportunities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5DCF8-1E1D-7961-0044-D3233486C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146" name="Picture 2" descr="Startseite - Forschungscampus Garching">
            <a:extLst>
              <a:ext uri="{FF2B5EF4-FFF2-40B4-BE49-F238E27FC236}">
                <a16:creationId xmlns:a16="http://schemas.microsoft.com/office/drawing/2014/main" id="{FAB6F2CA-54FB-0073-F6F2-617CBFBD3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102" y="1027906"/>
            <a:ext cx="426869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20DBEAD-AB25-F622-5D89-22D93DCCB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841078"/>
            <a:ext cx="7643445" cy="22384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6B09B5-BFD2-527C-DFDD-8D39B1547A4B}"/>
              </a:ext>
            </a:extLst>
          </p:cNvPr>
          <p:cNvSpPr/>
          <p:nvPr/>
        </p:nvSpPr>
        <p:spPr>
          <a:xfrm>
            <a:off x="2262555" y="5181599"/>
            <a:ext cx="5611445" cy="820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37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407EB-436C-A15C-DA96-DFAAA037F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Reducing Operational Carbon (Scope 2)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0D590F-4BEF-9F8A-1084-32BE4894D0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107338"/>
              </a:xfrm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dirty="0"/>
                  <a:t>Operational Carbon Footprint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𝐶𝑎𝑟𝑏𝑜𝑛𝐼𝑛𝑡𝑒𝑛𝑠𝑖𝑡𝑦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𝑃𝑜𝑤𝑒𝑟𝐶𝑜𝑛𝑠𝑢𝑚𝑝𝑡𝑖𝑜𝑛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en-US" dirty="0"/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Carbon intensity depends on the location and can 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change over time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0D590F-4BEF-9F8A-1084-32BE4894D0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107338"/>
              </a:xfrm>
              <a:blipFill>
                <a:blip r:embed="rId3"/>
                <a:stretch>
                  <a:fillRect l="-844" t="-65909" b="-420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2F23A-61D6-864B-42E0-2BE2A6DD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Sustainable Supercomputing SC’23, Nov 12,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44321-6BD3-A5DB-3E35-F834D8836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Sustainability in HPC: Vision and Opportunities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B8473-F515-F71F-9AE5-0DEFB0CA7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C315D5-E87C-A1E5-0790-61A2B3084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5934" y="2829010"/>
            <a:ext cx="5135797" cy="332441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C08C214-190A-0220-A7A5-741E492FD15A}"/>
              </a:ext>
            </a:extLst>
          </p:cNvPr>
          <p:cNvSpPr txBox="1">
            <a:spLocks/>
          </p:cNvSpPr>
          <p:nvPr/>
        </p:nvSpPr>
        <p:spPr>
          <a:xfrm>
            <a:off x="838200" y="2959227"/>
            <a:ext cx="5649687" cy="3370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chemeClr val="accent1"/>
                </a:solidFill>
              </a:rPr>
              <a:t>Promising Approaches: </a:t>
            </a:r>
            <a:r>
              <a:rPr lang="en-US" sz="2400" dirty="0"/>
              <a:t>Scaling or shifting the following properties in accordance the carbon intensity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System Power Bound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System Scale (# of nodes)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Peak Load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000" dirty="0"/>
              <a:t>* Existing energy/power reduction techniques generally ignore the carbon intensity</a:t>
            </a:r>
          </a:p>
        </p:txBody>
      </p:sp>
    </p:spTree>
    <p:extLst>
      <p:ext uri="{BB962C8B-B14F-4D97-AF65-F5344CB8AC3E}">
        <p14:creationId xmlns:p14="http://schemas.microsoft.com/office/powerpoint/2010/main" val="104397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BDED6-28A0-E13E-8A48-EDB71AB53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Carbon-aware Dynamic Power Budget Scaling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FF445-AB39-AD3A-C247-450445601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17" y="1796823"/>
            <a:ext cx="5550496" cy="184366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A new use case of </a:t>
            </a:r>
            <a:r>
              <a:rPr lang="en-US" sz="2400" dirty="0" err="1">
                <a:solidFill>
                  <a:srgbClr val="00B050"/>
                </a:solidFill>
              </a:rPr>
              <a:t>HPC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PowerStack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Scaling up/down the total system power bound based on the carbon intensity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Goal: to limit the operational carbon footprint within a given target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170F2-3CB0-95C5-2194-48593B1E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Sustainable Supercomputing SC’23, Nov 12,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668DD-3DD5-BB9D-AE1E-F861CF81F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C2862F7-D759-A756-9240-C29497DD6DA9}"/>
              </a:ext>
            </a:extLst>
          </p:cNvPr>
          <p:cNvSpPr/>
          <p:nvPr/>
        </p:nvSpPr>
        <p:spPr>
          <a:xfrm>
            <a:off x="9008588" y="6217231"/>
            <a:ext cx="1878492" cy="492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94FA663E-6846-951F-43F1-AB2BE986E453}"/>
              </a:ext>
            </a:extLst>
          </p:cNvPr>
          <p:cNvGrpSpPr/>
          <p:nvPr/>
        </p:nvGrpSpPr>
        <p:grpSpPr>
          <a:xfrm>
            <a:off x="5948931" y="1289781"/>
            <a:ext cx="5842818" cy="2720426"/>
            <a:chOff x="5948931" y="1289781"/>
            <a:chExt cx="5842818" cy="272042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4512147-46FD-BE31-5F2E-21F7A8A72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8931" y="1433519"/>
              <a:ext cx="5842818" cy="2576688"/>
            </a:xfrm>
            <a:prstGeom prst="rect">
              <a:avLst/>
            </a:prstGeom>
          </p:spPr>
        </p:pic>
        <p:sp>
          <p:nvSpPr>
            <p:cNvPr id="17" name="Left Arrow 16">
              <a:extLst>
                <a:ext uri="{FF2B5EF4-FFF2-40B4-BE49-F238E27FC236}">
                  <a16:creationId xmlns:a16="http://schemas.microsoft.com/office/drawing/2014/main" id="{93B4100A-9750-36B7-5C91-A66E67130AC9}"/>
                </a:ext>
              </a:extLst>
            </p:cNvPr>
            <p:cNvSpPr/>
            <p:nvPr/>
          </p:nvSpPr>
          <p:spPr>
            <a:xfrm>
              <a:off x="8815478" y="1637084"/>
              <a:ext cx="529100" cy="359785"/>
            </a:xfrm>
            <a:prstGeom prst="lef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4F58CA-2932-1838-96AF-F6B7EA49490C}"/>
                </a:ext>
              </a:extLst>
            </p:cNvPr>
            <p:cNvSpPr txBox="1"/>
            <p:nvPr/>
          </p:nvSpPr>
          <p:spPr>
            <a:xfrm>
              <a:off x="9344578" y="1524588"/>
              <a:ext cx="2447171" cy="5847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</a:rPr>
                <a:t>Carbon-aware Dynamic Power Budget Scaling Here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1825D3B-F15D-31ED-A0A3-AB47B9196F4E}"/>
                </a:ext>
              </a:extLst>
            </p:cNvPr>
            <p:cNvSpPr txBox="1"/>
            <p:nvPr/>
          </p:nvSpPr>
          <p:spPr>
            <a:xfrm>
              <a:off x="7478831" y="3571082"/>
              <a:ext cx="29512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</a:rPr>
                <a:t>https://</a:t>
              </a:r>
              <a:r>
                <a:rPr lang="en-US" sz="1600" dirty="0" err="1">
                  <a:solidFill>
                    <a:srgbClr val="00B050"/>
                  </a:solidFill>
                </a:rPr>
                <a:t>hpcpowerstack.github.io</a:t>
              </a:r>
              <a:r>
                <a:rPr lang="en-US" sz="1600" dirty="0">
                  <a:solidFill>
                    <a:srgbClr val="00B050"/>
                  </a:solidFill>
                </a:rPr>
                <a:t>/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BE6F405-A965-C205-ACCC-99C57D55A1B6}"/>
                </a:ext>
              </a:extLst>
            </p:cNvPr>
            <p:cNvSpPr txBox="1"/>
            <p:nvPr/>
          </p:nvSpPr>
          <p:spPr>
            <a:xfrm>
              <a:off x="6534824" y="1289781"/>
              <a:ext cx="26675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Hierarchical Power </a:t>
              </a:r>
              <a:r>
                <a:rPr lang="en-US" b="1" u="sng" dirty="0" err="1"/>
                <a:t>Mgmt</a:t>
              </a:r>
              <a:endParaRPr lang="en-US" dirty="0"/>
            </a:p>
          </p:txBody>
        </p:sp>
      </p:grpSp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5B2E520A-93B1-1824-8C88-7E444A38240B}"/>
              </a:ext>
            </a:extLst>
          </p:cNvPr>
          <p:cNvGrpSpPr/>
          <p:nvPr/>
        </p:nvGrpSpPr>
        <p:grpSpPr>
          <a:xfrm>
            <a:off x="428927" y="3879077"/>
            <a:ext cx="5726028" cy="2432399"/>
            <a:chOff x="428927" y="3879077"/>
            <a:chExt cx="5726028" cy="2432399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77C8DA8-1D79-4B9A-8DDB-B85F640B999B}"/>
                </a:ext>
              </a:extLst>
            </p:cNvPr>
            <p:cNvGrpSpPr/>
            <p:nvPr/>
          </p:nvGrpSpPr>
          <p:grpSpPr>
            <a:xfrm>
              <a:off x="428927" y="3965420"/>
              <a:ext cx="5726028" cy="2346056"/>
              <a:chOff x="623852" y="3927993"/>
              <a:chExt cx="5726028" cy="2346056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FF61869-7AD5-33FA-B14F-C25F3A769731}"/>
                  </a:ext>
                </a:extLst>
              </p:cNvPr>
              <p:cNvGrpSpPr/>
              <p:nvPr/>
            </p:nvGrpSpPr>
            <p:grpSpPr>
              <a:xfrm>
                <a:off x="623852" y="4222468"/>
                <a:ext cx="5351020" cy="2051581"/>
                <a:chOff x="466717" y="4226253"/>
                <a:chExt cx="5351020" cy="2051581"/>
              </a:xfrm>
            </p:grpSpPr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900692E-1FA2-EAAB-216F-10F27C5C288B}"/>
                    </a:ext>
                  </a:extLst>
                </p:cNvPr>
                <p:cNvSpPr txBox="1"/>
                <p:nvPr/>
              </p:nvSpPr>
              <p:spPr>
                <a:xfrm rot="16200000">
                  <a:off x="5308302" y="5768400"/>
                  <a:ext cx="6495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Time</a:t>
                  </a:r>
                </a:p>
              </p:txBody>
            </p: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AEC4A2CE-77C3-8441-9408-52DCDA980D26}"/>
                    </a:ext>
                  </a:extLst>
                </p:cNvPr>
                <p:cNvGrpSpPr/>
                <p:nvPr/>
              </p:nvGrpSpPr>
              <p:grpSpPr>
                <a:xfrm>
                  <a:off x="466717" y="4226253"/>
                  <a:ext cx="5002400" cy="1783052"/>
                  <a:chOff x="3670545" y="4283198"/>
                  <a:chExt cx="5002400" cy="1783052"/>
                </a:xfrm>
              </p:grpSpPr>
              <p:grpSp>
                <p:nvGrpSpPr>
                  <p:cNvPr id="15" name="Group 14">
                    <a:extLst>
                      <a:ext uri="{FF2B5EF4-FFF2-40B4-BE49-F238E27FC236}">
                        <a16:creationId xmlns:a16="http://schemas.microsoft.com/office/drawing/2014/main" id="{2609F4ED-1514-D5FB-1255-00E89C116CA7}"/>
                      </a:ext>
                    </a:extLst>
                  </p:cNvPr>
                  <p:cNvGrpSpPr/>
                  <p:nvPr/>
                </p:nvGrpSpPr>
                <p:grpSpPr>
                  <a:xfrm>
                    <a:off x="4427519" y="4437066"/>
                    <a:ext cx="4245426" cy="1569309"/>
                    <a:chOff x="1050324" y="3583459"/>
                    <a:chExt cx="5474044" cy="2075936"/>
                  </a:xfrm>
                </p:grpSpPr>
                <p:cxnSp>
                  <p:nvCxnSpPr>
                    <p:cNvPr id="11" name="Straight Arrow Connector 10">
                      <a:extLst>
                        <a:ext uri="{FF2B5EF4-FFF2-40B4-BE49-F238E27FC236}">
                          <a16:creationId xmlns:a16="http://schemas.microsoft.com/office/drawing/2014/main" id="{28697089-EA19-41EC-5590-F1BC0224B95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1050324" y="3583459"/>
                      <a:ext cx="0" cy="2075936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" name="Straight Arrow Connector 11">
                      <a:extLst>
                        <a:ext uri="{FF2B5EF4-FFF2-40B4-BE49-F238E27FC236}">
                          <a16:creationId xmlns:a16="http://schemas.microsoft.com/office/drawing/2014/main" id="{BFC02A83-285E-856D-1398-6C27877B528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50324" y="5651158"/>
                      <a:ext cx="5474044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4F54CA22-E649-387C-E55A-8971A0C9B6AD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3102185" y="4851558"/>
                    <a:ext cx="1783052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Carbon Intensity </a:t>
                    </a:r>
                  </a:p>
                  <a:p>
                    <a:r>
                      <a:rPr lang="en-US" dirty="0"/>
                      <a:t>or Power Bound</a:t>
                    </a:r>
                  </a:p>
                </p:txBody>
              </p:sp>
              <p:sp>
                <p:nvSpPr>
                  <p:cNvPr id="21" name="Freeform 20">
                    <a:extLst>
                      <a:ext uri="{FF2B5EF4-FFF2-40B4-BE49-F238E27FC236}">
                        <a16:creationId xmlns:a16="http://schemas.microsoft.com/office/drawing/2014/main" id="{47AD1F04-4403-0449-9EE4-947026A525A7}"/>
                      </a:ext>
                    </a:extLst>
                  </p:cNvPr>
                  <p:cNvSpPr/>
                  <p:nvPr/>
                </p:nvSpPr>
                <p:spPr>
                  <a:xfrm>
                    <a:off x="4427512" y="4599715"/>
                    <a:ext cx="4245426" cy="1150019"/>
                  </a:xfrm>
                  <a:custGeom>
                    <a:avLst/>
                    <a:gdLst>
                      <a:gd name="connsiteX0" fmla="*/ 0 w 1524000"/>
                      <a:gd name="connsiteY0" fmla="*/ 582702 h 693636"/>
                      <a:gd name="connsiteX1" fmla="*/ 457200 w 1524000"/>
                      <a:gd name="connsiteY1" fmla="*/ 811 h 693636"/>
                      <a:gd name="connsiteX2" fmla="*/ 983673 w 1524000"/>
                      <a:gd name="connsiteY2" fmla="*/ 693538 h 693636"/>
                      <a:gd name="connsiteX3" fmla="*/ 1524000 w 1524000"/>
                      <a:gd name="connsiteY3" fmla="*/ 56229 h 6936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4000" h="693636">
                        <a:moveTo>
                          <a:pt x="0" y="582702"/>
                        </a:moveTo>
                        <a:cubicBezTo>
                          <a:pt x="146627" y="282520"/>
                          <a:pt x="293255" y="-17662"/>
                          <a:pt x="457200" y="811"/>
                        </a:cubicBezTo>
                        <a:cubicBezTo>
                          <a:pt x="621146" y="19284"/>
                          <a:pt x="805873" y="684302"/>
                          <a:pt x="983673" y="693538"/>
                        </a:cubicBezTo>
                        <a:cubicBezTo>
                          <a:pt x="1161473" y="702774"/>
                          <a:pt x="1524000" y="56229"/>
                          <a:pt x="1524000" y="56229"/>
                        </a:cubicBezTo>
                      </a:path>
                    </a:pathLst>
                  </a:cu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Freeform 21">
                    <a:extLst>
                      <a:ext uri="{FF2B5EF4-FFF2-40B4-BE49-F238E27FC236}">
                        <a16:creationId xmlns:a16="http://schemas.microsoft.com/office/drawing/2014/main" id="{A4F19742-4723-D949-9187-FD8B3AAE401A}"/>
                      </a:ext>
                    </a:extLst>
                  </p:cNvPr>
                  <p:cNvSpPr/>
                  <p:nvPr/>
                </p:nvSpPr>
                <p:spPr>
                  <a:xfrm flipV="1">
                    <a:off x="4427512" y="4593488"/>
                    <a:ext cx="4245426" cy="885221"/>
                  </a:xfrm>
                  <a:custGeom>
                    <a:avLst/>
                    <a:gdLst>
                      <a:gd name="connsiteX0" fmla="*/ 0 w 1524000"/>
                      <a:gd name="connsiteY0" fmla="*/ 582702 h 693636"/>
                      <a:gd name="connsiteX1" fmla="*/ 457200 w 1524000"/>
                      <a:gd name="connsiteY1" fmla="*/ 811 h 693636"/>
                      <a:gd name="connsiteX2" fmla="*/ 983673 w 1524000"/>
                      <a:gd name="connsiteY2" fmla="*/ 693538 h 693636"/>
                      <a:gd name="connsiteX3" fmla="*/ 1524000 w 1524000"/>
                      <a:gd name="connsiteY3" fmla="*/ 56229 h 6936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4000" h="693636">
                        <a:moveTo>
                          <a:pt x="0" y="582702"/>
                        </a:moveTo>
                        <a:cubicBezTo>
                          <a:pt x="146627" y="282520"/>
                          <a:pt x="293255" y="-17662"/>
                          <a:pt x="457200" y="811"/>
                        </a:cubicBezTo>
                        <a:cubicBezTo>
                          <a:pt x="621146" y="19284"/>
                          <a:pt x="805873" y="684302"/>
                          <a:pt x="983673" y="693538"/>
                        </a:cubicBezTo>
                        <a:cubicBezTo>
                          <a:pt x="1161473" y="702774"/>
                          <a:pt x="1524000" y="56229"/>
                          <a:pt x="1524000" y="56229"/>
                        </a:cubicBezTo>
                      </a:path>
                    </a:pathLst>
                  </a:custGeom>
                  <a:noFill/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52E8FC6-42D1-ED8E-B1E2-5696B0B6FAD5}"/>
                  </a:ext>
                </a:extLst>
              </p:cNvPr>
              <p:cNvSpPr txBox="1"/>
              <p:nvPr/>
            </p:nvSpPr>
            <p:spPr>
              <a:xfrm>
                <a:off x="2246261" y="3927993"/>
                <a:ext cx="17602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1"/>
                    </a:solidFill>
                  </a:rPr>
                  <a:t>Carbon Intensity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E7F7B3B-6F3A-A26F-9B73-E74D30E5A743}"/>
                  </a:ext>
                </a:extLst>
              </p:cNvPr>
              <p:cNvSpPr txBox="1"/>
              <p:nvPr/>
            </p:nvSpPr>
            <p:spPr>
              <a:xfrm>
                <a:off x="4143891" y="3927993"/>
                <a:ext cx="22059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B050"/>
                    </a:solidFill>
                  </a:rPr>
                  <a:t>System Power Bound</a:t>
                </a:r>
              </a:p>
            </p:txBody>
          </p: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91778C20-D523-58AC-6F1D-810D5B05FED2}"/>
                  </a:ext>
                </a:extLst>
              </p:cNvPr>
              <p:cNvCxnSpPr>
                <a:cxnSpLocks/>
                <a:stCxn id="28" idx="2"/>
              </p:cNvCxnSpPr>
              <p:nvPr/>
            </p:nvCxnSpPr>
            <p:spPr>
              <a:xfrm flipH="1">
                <a:off x="2960143" y="4297325"/>
                <a:ext cx="166263" cy="40845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BF9D12A7-895E-DA2F-CE11-BCD1F0936347}"/>
                  </a:ext>
                </a:extLst>
              </p:cNvPr>
              <p:cNvCxnSpPr>
                <a:cxnSpLocks/>
                <a:stCxn id="29" idx="2"/>
              </p:cNvCxnSpPr>
              <p:nvPr/>
            </p:nvCxnSpPr>
            <p:spPr>
              <a:xfrm flipH="1">
                <a:off x="4823106" y="4297325"/>
                <a:ext cx="423780" cy="4981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C3A9AA4-1214-120A-1FBA-710A2F1E7184}"/>
                </a:ext>
              </a:extLst>
            </p:cNvPr>
            <p:cNvSpPr txBox="1"/>
            <p:nvPr/>
          </p:nvSpPr>
          <p:spPr>
            <a:xfrm>
              <a:off x="444887" y="3879077"/>
              <a:ext cx="15109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u="sng" dirty="0"/>
                <a:t>The Concept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3F9ECC6-67D7-8772-D451-509A7649F4D3}"/>
                </a:ext>
              </a:extLst>
            </p:cNvPr>
            <p:cNvSpPr txBox="1"/>
            <p:nvPr/>
          </p:nvSpPr>
          <p:spPr>
            <a:xfrm>
              <a:off x="3649569" y="4628845"/>
              <a:ext cx="619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</a:rPr>
                <a:t>High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92B4AAC-3A92-66DE-8F2D-062D366C574A}"/>
                </a:ext>
              </a:extLst>
            </p:cNvPr>
            <p:cNvSpPr txBox="1"/>
            <p:nvPr/>
          </p:nvSpPr>
          <p:spPr>
            <a:xfrm>
              <a:off x="2085540" y="4643505"/>
              <a:ext cx="619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</a:rPr>
                <a:t>High</a:t>
              </a:r>
            </a:p>
          </p:txBody>
        </p:sp>
        <p:sp>
          <p:nvSpPr>
            <p:cNvPr id="1025" name="TextBox 1024">
              <a:extLst>
                <a:ext uri="{FF2B5EF4-FFF2-40B4-BE49-F238E27FC236}">
                  <a16:creationId xmlns:a16="http://schemas.microsoft.com/office/drawing/2014/main" id="{B02782F1-3575-6E7B-32DD-9CDE6866F25D}"/>
                </a:ext>
              </a:extLst>
            </p:cNvPr>
            <p:cNvSpPr txBox="1"/>
            <p:nvPr/>
          </p:nvSpPr>
          <p:spPr>
            <a:xfrm>
              <a:off x="3670632" y="5683739"/>
              <a:ext cx="5769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</a:rPr>
                <a:t>Low</a:t>
              </a:r>
            </a:p>
          </p:txBody>
        </p:sp>
        <p:sp>
          <p:nvSpPr>
            <p:cNvPr id="1027" name="TextBox 1026">
              <a:extLst>
                <a:ext uri="{FF2B5EF4-FFF2-40B4-BE49-F238E27FC236}">
                  <a16:creationId xmlns:a16="http://schemas.microsoft.com/office/drawing/2014/main" id="{ACA57D91-9E9B-8244-E918-DF1C8E9FEB81}"/>
                </a:ext>
              </a:extLst>
            </p:cNvPr>
            <p:cNvSpPr txBox="1"/>
            <p:nvPr/>
          </p:nvSpPr>
          <p:spPr>
            <a:xfrm>
              <a:off x="2106603" y="5438056"/>
              <a:ext cx="5769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</a:rPr>
                <a:t>Low</a:t>
              </a:r>
            </a:p>
          </p:txBody>
        </p:sp>
      </p:grpSp>
      <p:grpSp>
        <p:nvGrpSpPr>
          <p:cNvPr id="1040" name="Group 1039">
            <a:extLst>
              <a:ext uri="{FF2B5EF4-FFF2-40B4-BE49-F238E27FC236}">
                <a16:creationId xmlns:a16="http://schemas.microsoft.com/office/drawing/2014/main" id="{B7DBFA03-7BE1-5B27-B740-0C6D698E7294}"/>
              </a:ext>
            </a:extLst>
          </p:cNvPr>
          <p:cNvGrpSpPr/>
          <p:nvPr/>
        </p:nvGrpSpPr>
        <p:grpSpPr>
          <a:xfrm>
            <a:off x="6247874" y="4059839"/>
            <a:ext cx="5659794" cy="2611985"/>
            <a:chOff x="6247874" y="4059839"/>
            <a:chExt cx="5659794" cy="261198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0E7119-1A32-D2DC-373A-B8BA235EA727}"/>
                </a:ext>
              </a:extLst>
            </p:cNvPr>
            <p:cNvSpPr txBox="1"/>
            <p:nvPr/>
          </p:nvSpPr>
          <p:spPr>
            <a:xfrm>
              <a:off x="6247874" y="6302492"/>
              <a:ext cx="238889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JP" b="1" u="sng" dirty="0">
                  <a:solidFill>
                    <a:srgbClr val="00B050"/>
                  </a:solidFill>
                </a:rPr>
                <a:t>REGALE PowerStack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9BA2163-17AD-8075-1EC5-40F8E8DEB0F5}"/>
                </a:ext>
              </a:extLst>
            </p:cNvPr>
            <p:cNvSpPr txBox="1"/>
            <p:nvPr/>
          </p:nvSpPr>
          <p:spPr>
            <a:xfrm>
              <a:off x="9008588" y="4832877"/>
              <a:ext cx="49084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/>
                <a:t>+</a:t>
              </a:r>
              <a:endParaRPr lang="en-US" dirty="0"/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728318E9-D447-194D-6854-A2C71CFDC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4730" y="4108456"/>
              <a:ext cx="2444538" cy="2244364"/>
            </a:xfrm>
            <a:prstGeom prst="rect">
              <a:avLst/>
            </a:prstGeom>
          </p:spPr>
        </p:pic>
        <p:pic>
          <p:nvPicPr>
            <p:cNvPr id="45" name="Picture 44" descr="REGALE">
              <a:extLst>
                <a:ext uri="{FF2B5EF4-FFF2-40B4-BE49-F238E27FC236}">
                  <a16:creationId xmlns:a16="http://schemas.microsoft.com/office/drawing/2014/main" id="{AF5029BF-0D6B-A986-BE46-195B93095E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5722" y="4957792"/>
              <a:ext cx="524867" cy="523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FD52343-B177-E949-515D-60746D18EEE3}"/>
                </a:ext>
              </a:extLst>
            </p:cNvPr>
            <p:cNvSpPr txBox="1"/>
            <p:nvPr/>
          </p:nvSpPr>
          <p:spPr>
            <a:xfrm>
              <a:off x="9630057" y="5756644"/>
              <a:ext cx="209025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JP" b="1" u="sng" dirty="0">
                  <a:solidFill>
                    <a:schemeClr val="accent1"/>
                  </a:solidFill>
                </a:rPr>
                <a:t>Carbon Intensity Estimation Tools</a:t>
              </a:r>
            </a:p>
          </p:txBody>
        </p:sp>
        <p:pic>
          <p:nvPicPr>
            <p:cNvPr id="52" name="Picture 2" descr="WattTime Logo">
              <a:extLst>
                <a:ext uri="{FF2B5EF4-FFF2-40B4-BE49-F238E27FC236}">
                  <a16:creationId xmlns:a16="http://schemas.microsoft.com/office/drawing/2014/main" id="{CF9ED899-7683-D088-8040-4AA1BD25CA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2417" y="4967811"/>
              <a:ext cx="1159943" cy="458177"/>
            </a:xfrm>
            <a:prstGeom prst="rect">
              <a:avLst/>
            </a:prstGeom>
            <a:solidFill>
              <a:schemeClr val="accent1"/>
            </a:solidFill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0540DE3-5813-E061-E568-53FA756E9268}"/>
                </a:ext>
              </a:extLst>
            </p:cNvPr>
            <p:cNvSpPr txBox="1"/>
            <p:nvPr/>
          </p:nvSpPr>
          <p:spPr>
            <a:xfrm>
              <a:off x="9442698" y="5406284"/>
              <a:ext cx="24649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</a:rPr>
                <a:t>https://</a:t>
              </a:r>
              <a:r>
                <a:rPr lang="en-US" sz="1600" dirty="0" err="1">
                  <a:solidFill>
                    <a:schemeClr val="accent1"/>
                  </a:solidFill>
                </a:rPr>
                <a:t>www.watttime.org</a:t>
              </a:r>
              <a:r>
                <a:rPr lang="en-US" sz="1600" dirty="0">
                  <a:solidFill>
                    <a:schemeClr val="accent1"/>
                  </a:solidFill>
                </a:rPr>
                <a:t>/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1577690-67AC-A946-58F8-A9811DDC9854}"/>
                </a:ext>
              </a:extLst>
            </p:cNvPr>
            <p:cNvSpPr txBox="1"/>
            <p:nvPr/>
          </p:nvSpPr>
          <p:spPr>
            <a:xfrm>
              <a:off x="9932383" y="4558541"/>
              <a:ext cx="1485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e.g., </a:t>
              </a:r>
              <a:r>
                <a:rPr lang="en-US" dirty="0" err="1"/>
                <a:t>watttime</a:t>
              </a:r>
              <a:endParaRPr lang="en-US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C2F3296-6D05-41FD-C054-63574D17A79B}"/>
                </a:ext>
              </a:extLst>
            </p:cNvPr>
            <p:cNvSpPr txBox="1"/>
            <p:nvPr/>
          </p:nvSpPr>
          <p:spPr>
            <a:xfrm>
              <a:off x="8584583" y="4059839"/>
              <a:ext cx="22894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u="sng" dirty="0" err="1"/>
                <a:t>Promissing</a:t>
              </a:r>
              <a:r>
                <a:rPr lang="en-US" sz="2000" b="1" u="sng" dirty="0"/>
                <a:t> Solution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054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CF459-82F9-4DB0-82FB-B4F6A33C4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Carbon-aware Dynamic Resource Scaling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0B23F-1B77-6C1A-DDC5-03C5F4937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264" y="1699584"/>
            <a:ext cx="5805490" cy="215734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2600" dirty="0"/>
              <a:t>Dynamically adapt the system scale in accordance with the carbon intensity</a:t>
            </a:r>
          </a:p>
          <a:p>
            <a:pPr>
              <a:lnSpc>
                <a:spcPct val="110000"/>
              </a:lnSpc>
            </a:pPr>
            <a:r>
              <a:rPr lang="en-US" sz="2600" dirty="0"/>
              <a:t>Change the resource assignments to running jobs – known as </a:t>
            </a:r>
            <a:r>
              <a:rPr lang="en-US" sz="2600" b="1" dirty="0">
                <a:solidFill>
                  <a:srgbClr val="7030A0"/>
                </a:solidFill>
              </a:rPr>
              <a:t>malleability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Should cooperate with </a:t>
            </a:r>
            <a:r>
              <a:rPr lang="en-US" sz="2200" b="1" dirty="0"/>
              <a:t>power budgeting</a:t>
            </a:r>
          </a:p>
          <a:p>
            <a:pPr lvl="1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DA5D5-FDD2-9546-2AFD-652C7337B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Sustainable Supercomputing SC’23, Nov 12,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99BE9-862D-CCD7-24E5-0132B2971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Sustainability in HPC: Vision and Opportunities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17B3E-42F2-0DC4-2C63-D9D5D87D1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A9A5F8B-1B0B-4AAC-48F3-A32786BD8240}"/>
              </a:ext>
            </a:extLst>
          </p:cNvPr>
          <p:cNvGrpSpPr/>
          <p:nvPr/>
        </p:nvGrpSpPr>
        <p:grpSpPr>
          <a:xfrm>
            <a:off x="553539" y="3849767"/>
            <a:ext cx="5573956" cy="2448098"/>
            <a:chOff x="753762" y="3635964"/>
            <a:chExt cx="5573956" cy="244809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1DDF346-40E6-BF34-9F3E-FC084247D05E}"/>
                </a:ext>
              </a:extLst>
            </p:cNvPr>
            <p:cNvGrpSpPr/>
            <p:nvPr/>
          </p:nvGrpSpPr>
          <p:grpSpPr>
            <a:xfrm>
              <a:off x="753762" y="3635964"/>
              <a:ext cx="5573956" cy="2448098"/>
              <a:chOff x="205991" y="3879077"/>
              <a:chExt cx="5573956" cy="2448098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67003611-E876-56D8-F6B6-034B79CCBA1C}"/>
                  </a:ext>
                </a:extLst>
              </p:cNvPr>
              <p:cNvGrpSpPr/>
              <p:nvPr/>
            </p:nvGrpSpPr>
            <p:grpSpPr>
              <a:xfrm>
                <a:off x="205991" y="3965420"/>
                <a:ext cx="5573956" cy="2361755"/>
                <a:chOff x="400916" y="3927993"/>
                <a:chExt cx="5573956" cy="2361755"/>
              </a:xfrm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AA788AD3-0EBA-AC19-39A4-0CD3ADE170E9}"/>
                    </a:ext>
                  </a:extLst>
                </p:cNvPr>
                <p:cNvGrpSpPr/>
                <p:nvPr/>
              </p:nvGrpSpPr>
              <p:grpSpPr>
                <a:xfrm>
                  <a:off x="400916" y="4334661"/>
                  <a:ext cx="5573956" cy="1955087"/>
                  <a:chOff x="243781" y="4338446"/>
                  <a:chExt cx="5573956" cy="1955087"/>
                </a:xfrm>
              </p:grpSpPr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5CBBAB49-E790-A8B6-DD09-250DCD01D036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5308302" y="5768400"/>
                    <a:ext cx="64953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Time</a:t>
                    </a:r>
                  </a:p>
                </p:txBody>
              </p:sp>
              <p:grpSp>
                <p:nvGrpSpPr>
                  <p:cNvPr id="23" name="Group 22">
                    <a:extLst>
                      <a:ext uri="{FF2B5EF4-FFF2-40B4-BE49-F238E27FC236}">
                        <a16:creationId xmlns:a16="http://schemas.microsoft.com/office/drawing/2014/main" id="{72910E41-B677-DF67-DBAC-83E0FB54C998}"/>
                      </a:ext>
                    </a:extLst>
                  </p:cNvPr>
                  <p:cNvGrpSpPr/>
                  <p:nvPr/>
                </p:nvGrpSpPr>
                <p:grpSpPr>
                  <a:xfrm>
                    <a:off x="243781" y="4338446"/>
                    <a:ext cx="5225336" cy="1955087"/>
                    <a:chOff x="3447609" y="4395391"/>
                    <a:chExt cx="5225336" cy="1955087"/>
                  </a:xfrm>
                </p:grpSpPr>
                <p:grpSp>
                  <p:nvGrpSpPr>
                    <p:cNvPr id="24" name="Group 23">
                      <a:extLst>
                        <a:ext uri="{FF2B5EF4-FFF2-40B4-BE49-F238E27FC236}">
                          <a16:creationId xmlns:a16="http://schemas.microsoft.com/office/drawing/2014/main" id="{8ED6B422-000F-CD1F-9503-8BB7060EA5B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427519" y="4437066"/>
                      <a:ext cx="4245426" cy="1569309"/>
                      <a:chOff x="1050324" y="3583459"/>
                      <a:chExt cx="5474044" cy="2075936"/>
                    </a:xfrm>
                  </p:grpSpPr>
                  <p:cxnSp>
                    <p:nvCxnSpPr>
                      <p:cNvPr id="28" name="Straight Arrow Connector 27">
                        <a:extLst>
                          <a:ext uri="{FF2B5EF4-FFF2-40B4-BE49-F238E27FC236}">
                            <a16:creationId xmlns:a16="http://schemas.microsoft.com/office/drawing/2014/main" id="{BEB5D035-5EAC-0E8D-FFB9-E9F9499E3BB3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1050324" y="3583459"/>
                        <a:ext cx="0" cy="2075936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" name="Straight Arrow Connector 28">
                        <a:extLst>
                          <a:ext uri="{FF2B5EF4-FFF2-40B4-BE49-F238E27FC236}">
                            <a16:creationId xmlns:a16="http://schemas.microsoft.com/office/drawing/2014/main" id="{8733721F-9C0F-7D8C-251E-29E8FCD093E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50324" y="5651158"/>
                        <a:ext cx="5474044" cy="0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27B6A918-A8E5-AB2C-8FD0-FFBB41F2B0E0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2931730" y="4911270"/>
                      <a:ext cx="1955087" cy="92333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  <a:p>
                      <a:pPr algn="ctr"/>
                      <a:r>
                        <a:rPr lang="en-US" dirty="0"/>
                        <a:t>Carbon Intensity</a:t>
                      </a:r>
                    </a:p>
                    <a:p>
                      <a:pPr algn="ctr"/>
                      <a:r>
                        <a:rPr lang="en-US" dirty="0"/>
                        <a:t>or Total # of Nodes</a:t>
                      </a:r>
                    </a:p>
                  </p:txBody>
                </p:sp>
                <p:sp>
                  <p:nvSpPr>
                    <p:cNvPr id="26" name="Freeform 25">
                      <a:extLst>
                        <a:ext uri="{FF2B5EF4-FFF2-40B4-BE49-F238E27FC236}">
                          <a16:creationId xmlns:a16="http://schemas.microsoft.com/office/drawing/2014/main" id="{CC858962-FE64-BADD-247B-C153DAC67E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27512" y="4599715"/>
                      <a:ext cx="4245426" cy="1150019"/>
                    </a:xfrm>
                    <a:custGeom>
                      <a:avLst/>
                      <a:gdLst>
                        <a:gd name="connsiteX0" fmla="*/ 0 w 1524000"/>
                        <a:gd name="connsiteY0" fmla="*/ 582702 h 693636"/>
                        <a:gd name="connsiteX1" fmla="*/ 457200 w 1524000"/>
                        <a:gd name="connsiteY1" fmla="*/ 811 h 693636"/>
                        <a:gd name="connsiteX2" fmla="*/ 983673 w 1524000"/>
                        <a:gd name="connsiteY2" fmla="*/ 693538 h 693636"/>
                        <a:gd name="connsiteX3" fmla="*/ 1524000 w 1524000"/>
                        <a:gd name="connsiteY3" fmla="*/ 56229 h 693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524000" h="693636">
                          <a:moveTo>
                            <a:pt x="0" y="582702"/>
                          </a:moveTo>
                          <a:cubicBezTo>
                            <a:pt x="146627" y="282520"/>
                            <a:pt x="293255" y="-17662"/>
                            <a:pt x="457200" y="811"/>
                          </a:cubicBezTo>
                          <a:cubicBezTo>
                            <a:pt x="621146" y="19284"/>
                            <a:pt x="805873" y="684302"/>
                            <a:pt x="983673" y="693538"/>
                          </a:cubicBezTo>
                          <a:cubicBezTo>
                            <a:pt x="1161473" y="702774"/>
                            <a:pt x="1524000" y="56229"/>
                            <a:pt x="1524000" y="56229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" name="Freeform 26">
                      <a:extLst>
                        <a:ext uri="{FF2B5EF4-FFF2-40B4-BE49-F238E27FC236}">
                          <a16:creationId xmlns:a16="http://schemas.microsoft.com/office/drawing/2014/main" id="{AB814BDF-75C6-9572-0A42-F62761CF94D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427512" y="4593488"/>
                      <a:ext cx="4245426" cy="885221"/>
                    </a:xfrm>
                    <a:custGeom>
                      <a:avLst/>
                      <a:gdLst>
                        <a:gd name="connsiteX0" fmla="*/ 0 w 1524000"/>
                        <a:gd name="connsiteY0" fmla="*/ 582702 h 693636"/>
                        <a:gd name="connsiteX1" fmla="*/ 457200 w 1524000"/>
                        <a:gd name="connsiteY1" fmla="*/ 811 h 693636"/>
                        <a:gd name="connsiteX2" fmla="*/ 983673 w 1524000"/>
                        <a:gd name="connsiteY2" fmla="*/ 693538 h 693636"/>
                        <a:gd name="connsiteX3" fmla="*/ 1524000 w 1524000"/>
                        <a:gd name="connsiteY3" fmla="*/ 56229 h 693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524000" h="693636">
                          <a:moveTo>
                            <a:pt x="0" y="582702"/>
                          </a:moveTo>
                          <a:cubicBezTo>
                            <a:pt x="146627" y="282520"/>
                            <a:pt x="293255" y="-17662"/>
                            <a:pt x="457200" y="811"/>
                          </a:cubicBezTo>
                          <a:cubicBezTo>
                            <a:pt x="621146" y="19284"/>
                            <a:pt x="805873" y="684302"/>
                            <a:pt x="983673" y="693538"/>
                          </a:cubicBezTo>
                          <a:cubicBezTo>
                            <a:pt x="1161473" y="702774"/>
                            <a:pt x="1524000" y="56229"/>
                            <a:pt x="1524000" y="56229"/>
                          </a:cubicBezTo>
                        </a:path>
                      </a:pathLst>
                    </a:custGeom>
                    <a:noFill/>
                    <a:ln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4821179-DFAE-6F77-CA3C-B8936CD23EDC}"/>
                    </a:ext>
                  </a:extLst>
                </p:cNvPr>
                <p:cNvSpPr txBox="1"/>
                <p:nvPr/>
              </p:nvSpPr>
              <p:spPr>
                <a:xfrm>
                  <a:off x="2246261" y="3927993"/>
                  <a:ext cx="17602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accent1"/>
                      </a:solidFill>
                    </a:rPr>
                    <a:t>Carbon Intensity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F907054-2F75-C24B-9230-2337B3726E27}"/>
                    </a:ext>
                  </a:extLst>
                </p:cNvPr>
                <p:cNvSpPr txBox="1"/>
                <p:nvPr/>
              </p:nvSpPr>
              <p:spPr>
                <a:xfrm>
                  <a:off x="4143891" y="3927993"/>
                  <a:ext cx="17270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7030A0"/>
                      </a:solidFill>
                    </a:rPr>
                    <a:t>Total # of Nodes</a:t>
                  </a:r>
                </a:p>
              </p:txBody>
            </p: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05C6A7C7-00B3-EB8A-14DF-0CF42EF34A70}"/>
                    </a:ext>
                  </a:extLst>
                </p:cNvPr>
                <p:cNvCxnSpPr>
                  <a:cxnSpLocks/>
                  <a:stCxn id="18" idx="2"/>
                </p:cNvCxnSpPr>
                <p:nvPr/>
              </p:nvCxnSpPr>
              <p:spPr>
                <a:xfrm flipH="1">
                  <a:off x="2960143" y="4297325"/>
                  <a:ext cx="166263" cy="40845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DEA5C66F-8247-2F19-1614-3E41B6ECA9C0}"/>
                    </a:ext>
                  </a:extLst>
                </p:cNvPr>
                <p:cNvCxnSpPr>
                  <a:cxnSpLocks/>
                  <a:stCxn id="19" idx="2"/>
                </p:cNvCxnSpPr>
                <p:nvPr/>
              </p:nvCxnSpPr>
              <p:spPr>
                <a:xfrm flipH="1">
                  <a:off x="4823106" y="4297325"/>
                  <a:ext cx="184291" cy="49812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0A98698-989A-DD2D-FCF8-F78DED4CD4C8}"/>
                  </a:ext>
                </a:extLst>
              </p:cNvPr>
              <p:cNvSpPr txBox="1"/>
              <p:nvPr/>
            </p:nvSpPr>
            <p:spPr>
              <a:xfrm>
                <a:off x="444887" y="3879077"/>
                <a:ext cx="15109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u="sng" dirty="0"/>
                  <a:t>The Concept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59BD76-FE4C-B2C8-CA71-32E5118A8383}"/>
                  </a:ext>
                </a:extLst>
              </p:cNvPr>
              <p:cNvSpPr txBox="1"/>
              <p:nvPr/>
            </p:nvSpPr>
            <p:spPr>
              <a:xfrm>
                <a:off x="3649569" y="4628845"/>
                <a:ext cx="7055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7030A0"/>
                    </a:solidFill>
                  </a:rPr>
                  <a:t>Grow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DA825EC-7FDD-19F8-1354-E40C93C5839C}"/>
                  </a:ext>
                </a:extLst>
              </p:cNvPr>
              <p:cNvSpPr txBox="1"/>
              <p:nvPr/>
            </p:nvSpPr>
            <p:spPr>
              <a:xfrm>
                <a:off x="3660489" y="5661939"/>
                <a:ext cx="5769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1"/>
                    </a:solidFill>
                  </a:rPr>
                  <a:t>Low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2D757C7-9329-A82A-C743-DEE19CEC21A6}"/>
                  </a:ext>
                </a:extLst>
              </p:cNvPr>
              <p:cNvSpPr txBox="1"/>
              <p:nvPr/>
            </p:nvSpPr>
            <p:spPr>
              <a:xfrm>
                <a:off x="1990127" y="5438056"/>
                <a:ext cx="7889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7030A0"/>
                    </a:solidFill>
                  </a:rPr>
                  <a:t>Shrink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59B2739-7340-D842-B37E-7A557C40B5E8}"/>
                </a:ext>
              </a:extLst>
            </p:cNvPr>
            <p:cNvSpPr txBox="1"/>
            <p:nvPr/>
          </p:nvSpPr>
          <p:spPr>
            <a:xfrm>
              <a:off x="2611573" y="4382381"/>
              <a:ext cx="619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</a:rPr>
                <a:t>High</a:t>
              </a:r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98BBAF70-500F-1938-8DFE-4A3BA7F47BCD}"/>
              </a:ext>
            </a:extLst>
          </p:cNvPr>
          <p:cNvGrpSpPr/>
          <p:nvPr/>
        </p:nvGrpSpPr>
        <p:grpSpPr>
          <a:xfrm>
            <a:off x="6386667" y="1380192"/>
            <a:ext cx="5312167" cy="2511245"/>
            <a:chOff x="6386667" y="1380192"/>
            <a:chExt cx="5312167" cy="251124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FA73ECD-4396-A20F-0D2D-5071EE0FB48F}"/>
                </a:ext>
              </a:extLst>
            </p:cNvPr>
            <p:cNvSpPr txBox="1"/>
            <p:nvPr/>
          </p:nvSpPr>
          <p:spPr>
            <a:xfrm>
              <a:off x="6721994" y="1380192"/>
              <a:ext cx="44335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u="sng" dirty="0"/>
                <a:t>Hierarchical/Dynamic Res. &amp; Pow </a:t>
              </a:r>
              <a:r>
                <a:rPr lang="en-US" sz="2000" b="1" u="sng" dirty="0" err="1"/>
                <a:t>Mgmt</a:t>
              </a:r>
              <a:endParaRPr lang="en-US" sz="2000" b="1" u="sng" dirty="0"/>
            </a:p>
          </p:txBody>
        </p:sp>
        <p:sp>
          <p:nvSpPr>
            <p:cNvPr id="47" name="Left-Right Arrow 46">
              <a:extLst>
                <a:ext uri="{FF2B5EF4-FFF2-40B4-BE49-F238E27FC236}">
                  <a16:creationId xmlns:a16="http://schemas.microsoft.com/office/drawing/2014/main" id="{144ABE3A-B5B2-5501-E77F-DB3A8EBBC4ED}"/>
                </a:ext>
              </a:extLst>
            </p:cNvPr>
            <p:cNvSpPr/>
            <p:nvPr/>
          </p:nvSpPr>
          <p:spPr>
            <a:xfrm>
              <a:off x="8786813" y="2577166"/>
              <a:ext cx="548718" cy="400050"/>
            </a:xfrm>
            <a:prstGeom prst="left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6F915082-9705-E211-F9CF-3A318903ED4A}"/>
                </a:ext>
              </a:extLst>
            </p:cNvPr>
            <p:cNvGrpSpPr/>
            <p:nvPr/>
          </p:nvGrpSpPr>
          <p:grpSpPr>
            <a:xfrm>
              <a:off x="6441667" y="2148288"/>
              <a:ext cx="2259804" cy="185738"/>
              <a:chOff x="6670266" y="2047491"/>
              <a:chExt cx="2259804" cy="185738"/>
            </a:xfrm>
            <a:solidFill>
              <a:srgbClr val="FF4A52"/>
            </a:solidFill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9C37C26F-B488-7DF8-D918-08AF97CCEC90}"/>
                  </a:ext>
                </a:extLst>
              </p:cNvPr>
              <p:cNvGrpSpPr/>
              <p:nvPr/>
            </p:nvGrpSpPr>
            <p:grpSpPr>
              <a:xfrm>
                <a:off x="6670266" y="2047491"/>
                <a:ext cx="493632" cy="185738"/>
                <a:chOff x="6670266" y="2047491"/>
                <a:chExt cx="493632" cy="185738"/>
              </a:xfrm>
              <a:grpFill/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42DD1F1D-2A24-F091-F826-4095592C03F8}"/>
                    </a:ext>
                  </a:extLst>
                </p:cNvPr>
                <p:cNvSpPr/>
                <p:nvPr/>
              </p:nvSpPr>
              <p:spPr>
                <a:xfrm>
                  <a:off x="6670266" y="2047492"/>
                  <a:ext cx="199270" cy="185737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3FFCEAAB-3469-2D8B-0737-97ED2C8117BA}"/>
                    </a:ext>
                  </a:extLst>
                </p:cNvPr>
                <p:cNvSpPr/>
                <p:nvPr/>
              </p:nvSpPr>
              <p:spPr>
                <a:xfrm>
                  <a:off x="6964628" y="2047491"/>
                  <a:ext cx="199270" cy="185737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A71F563E-DD1B-B7E5-4172-05B293D3F3C1}"/>
                  </a:ext>
                </a:extLst>
              </p:cNvPr>
              <p:cNvGrpSpPr/>
              <p:nvPr/>
            </p:nvGrpSpPr>
            <p:grpSpPr>
              <a:xfrm>
                <a:off x="7258990" y="2047491"/>
                <a:ext cx="493632" cy="185738"/>
                <a:chOff x="6670266" y="2047491"/>
                <a:chExt cx="493632" cy="185738"/>
              </a:xfrm>
              <a:grpFill/>
            </p:grpSpPr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9CA1D6E6-32B8-101F-AD0A-4F0C35CC3D54}"/>
                    </a:ext>
                  </a:extLst>
                </p:cNvPr>
                <p:cNvSpPr/>
                <p:nvPr/>
              </p:nvSpPr>
              <p:spPr>
                <a:xfrm>
                  <a:off x="6670266" y="2047492"/>
                  <a:ext cx="199270" cy="185737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72CE8CBD-D078-B952-1609-1A14BD34492E}"/>
                    </a:ext>
                  </a:extLst>
                </p:cNvPr>
                <p:cNvSpPr/>
                <p:nvPr/>
              </p:nvSpPr>
              <p:spPr>
                <a:xfrm>
                  <a:off x="6964628" y="2047491"/>
                  <a:ext cx="199270" cy="185737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4979DDB1-23BF-5177-93D5-510AA9956F9F}"/>
                  </a:ext>
                </a:extLst>
              </p:cNvPr>
              <p:cNvGrpSpPr/>
              <p:nvPr/>
            </p:nvGrpSpPr>
            <p:grpSpPr>
              <a:xfrm>
                <a:off x="7847714" y="2047491"/>
                <a:ext cx="493632" cy="185738"/>
                <a:chOff x="6670266" y="2047491"/>
                <a:chExt cx="493632" cy="185738"/>
              </a:xfrm>
              <a:grpFill/>
            </p:grpSpPr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2752D4D8-2A53-49E4-11F2-21A08AF34DE9}"/>
                    </a:ext>
                  </a:extLst>
                </p:cNvPr>
                <p:cNvSpPr/>
                <p:nvPr/>
              </p:nvSpPr>
              <p:spPr>
                <a:xfrm>
                  <a:off x="6670266" y="2047492"/>
                  <a:ext cx="199270" cy="185737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BBFC4EF8-1CDE-B553-648E-6DC7F28A2CCB}"/>
                    </a:ext>
                  </a:extLst>
                </p:cNvPr>
                <p:cNvSpPr/>
                <p:nvPr/>
              </p:nvSpPr>
              <p:spPr>
                <a:xfrm>
                  <a:off x="6964628" y="2047491"/>
                  <a:ext cx="199270" cy="185737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2BA14A8A-E07E-EEAC-BA75-9A275FF91046}"/>
                  </a:ext>
                </a:extLst>
              </p:cNvPr>
              <p:cNvGrpSpPr/>
              <p:nvPr/>
            </p:nvGrpSpPr>
            <p:grpSpPr>
              <a:xfrm>
                <a:off x="8436438" y="2047491"/>
                <a:ext cx="493632" cy="185738"/>
                <a:chOff x="6670266" y="2047491"/>
                <a:chExt cx="493632" cy="185738"/>
              </a:xfrm>
              <a:grpFill/>
            </p:grpSpPr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59D9389D-4AE4-8845-8D52-E316D598998E}"/>
                    </a:ext>
                  </a:extLst>
                </p:cNvPr>
                <p:cNvSpPr/>
                <p:nvPr/>
              </p:nvSpPr>
              <p:spPr>
                <a:xfrm>
                  <a:off x="6670266" y="2047492"/>
                  <a:ext cx="199270" cy="185737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6AF3F518-08DB-154F-48B8-AC41BADAF1B6}"/>
                    </a:ext>
                  </a:extLst>
                </p:cNvPr>
                <p:cNvSpPr/>
                <p:nvPr/>
              </p:nvSpPr>
              <p:spPr>
                <a:xfrm>
                  <a:off x="6964628" y="2047491"/>
                  <a:ext cx="199270" cy="185737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E3BF37FD-FC7B-6068-8DB1-FE2AF2AD1C13}"/>
                </a:ext>
              </a:extLst>
            </p:cNvPr>
            <p:cNvGrpSpPr/>
            <p:nvPr/>
          </p:nvGrpSpPr>
          <p:grpSpPr>
            <a:xfrm>
              <a:off x="6441667" y="2427003"/>
              <a:ext cx="2259804" cy="185738"/>
              <a:chOff x="6670266" y="2047491"/>
              <a:chExt cx="2259804" cy="185738"/>
            </a:xfrm>
            <a:solidFill>
              <a:srgbClr val="FF4A52"/>
            </a:solidFill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71AB9002-1487-0713-B91C-A03F0DCFF4A0}"/>
                  </a:ext>
                </a:extLst>
              </p:cNvPr>
              <p:cNvGrpSpPr/>
              <p:nvPr/>
            </p:nvGrpSpPr>
            <p:grpSpPr>
              <a:xfrm>
                <a:off x="6670266" y="2047491"/>
                <a:ext cx="493632" cy="185738"/>
                <a:chOff x="6670266" y="2047491"/>
                <a:chExt cx="493632" cy="185738"/>
              </a:xfrm>
              <a:grpFill/>
            </p:grpSpPr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A7DC25F4-0EB3-4D76-0B90-557034022E00}"/>
                    </a:ext>
                  </a:extLst>
                </p:cNvPr>
                <p:cNvSpPr/>
                <p:nvPr/>
              </p:nvSpPr>
              <p:spPr>
                <a:xfrm>
                  <a:off x="6670266" y="2047492"/>
                  <a:ext cx="199270" cy="185737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4DDB5B94-0BE7-2574-7659-B79CD89A8116}"/>
                    </a:ext>
                  </a:extLst>
                </p:cNvPr>
                <p:cNvSpPr/>
                <p:nvPr/>
              </p:nvSpPr>
              <p:spPr>
                <a:xfrm>
                  <a:off x="6964628" y="2047491"/>
                  <a:ext cx="199270" cy="185737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7F62AC87-9604-7D57-D94B-6A8CFCC30708}"/>
                  </a:ext>
                </a:extLst>
              </p:cNvPr>
              <p:cNvGrpSpPr/>
              <p:nvPr/>
            </p:nvGrpSpPr>
            <p:grpSpPr>
              <a:xfrm>
                <a:off x="7258990" y="2047491"/>
                <a:ext cx="493632" cy="185738"/>
                <a:chOff x="6670266" y="2047491"/>
                <a:chExt cx="493632" cy="185738"/>
              </a:xfrm>
              <a:grpFill/>
            </p:grpSpPr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E145ACEB-6A01-9277-9408-68E9056AB87D}"/>
                    </a:ext>
                  </a:extLst>
                </p:cNvPr>
                <p:cNvSpPr/>
                <p:nvPr/>
              </p:nvSpPr>
              <p:spPr>
                <a:xfrm>
                  <a:off x="6670266" y="2047492"/>
                  <a:ext cx="199270" cy="185737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B3D9B3DE-01C6-6313-5AD1-0EF1A04390CA}"/>
                    </a:ext>
                  </a:extLst>
                </p:cNvPr>
                <p:cNvSpPr/>
                <p:nvPr/>
              </p:nvSpPr>
              <p:spPr>
                <a:xfrm>
                  <a:off x="6964628" y="2047491"/>
                  <a:ext cx="199270" cy="185737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A04E669C-E1B3-ACE6-B428-06CCC9B71EF7}"/>
                  </a:ext>
                </a:extLst>
              </p:cNvPr>
              <p:cNvGrpSpPr/>
              <p:nvPr/>
            </p:nvGrpSpPr>
            <p:grpSpPr>
              <a:xfrm>
                <a:off x="7847714" y="2047491"/>
                <a:ext cx="493632" cy="185738"/>
                <a:chOff x="6670266" y="2047491"/>
                <a:chExt cx="493632" cy="185738"/>
              </a:xfrm>
              <a:grpFill/>
            </p:grpSpPr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ACCC76AE-458D-E664-7B0F-F4EB387B9301}"/>
                    </a:ext>
                  </a:extLst>
                </p:cNvPr>
                <p:cNvSpPr/>
                <p:nvPr/>
              </p:nvSpPr>
              <p:spPr>
                <a:xfrm>
                  <a:off x="6670266" y="2047492"/>
                  <a:ext cx="199270" cy="185737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69DD3B23-19D9-678F-EE5D-253095EBA9EE}"/>
                    </a:ext>
                  </a:extLst>
                </p:cNvPr>
                <p:cNvSpPr/>
                <p:nvPr/>
              </p:nvSpPr>
              <p:spPr>
                <a:xfrm>
                  <a:off x="6964628" y="2047491"/>
                  <a:ext cx="199270" cy="185737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EB79FC74-5FCE-2A31-5FEF-CCEC89078A81}"/>
                  </a:ext>
                </a:extLst>
              </p:cNvPr>
              <p:cNvGrpSpPr/>
              <p:nvPr/>
            </p:nvGrpSpPr>
            <p:grpSpPr>
              <a:xfrm>
                <a:off x="8436438" y="2047491"/>
                <a:ext cx="493632" cy="185738"/>
                <a:chOff x="6670266" y="2047491"/>
                <a:chExt cx="493632" cy="185738"/>
              </a:xfrm>
              <a:grpFill/>
            </p:grpSpPr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B0829B63-E877-F196-2CF1-7DC58F58DE64}"/>
                    </a:ext>
                  </a:extLst>
                </p:cNvPr>
                <p:cNvSpPr/>
                <p:nvPr/>
              </p:nvSpPr>
              <p:spPr>
                <a:xfrm>
                  <a:off x="6670266" y="2047492"/>
                  <a:ext cx="199270" cy="185737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53F64AFC-FAB2-2353-0ED6-37E2F6980078}"/>
                    </a:ext>
                  </a:extLst>
                </p:cNvPr>
                <p:cNvSpPr/>
                <p:nvPr/>
              </p:nvSpPr>
              <p:spPr>
                <a:xfrm>
                  <a:off x="6964628" y="2047491"/>
                  <a:ext cx="199270" cy="185737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6B6D1EE8-0A27-DCDF-9E26-7E2BD8502386}"/>
                </a:ext>
              </a:extLst>
            </p:cNvPr>
            <p:cNvGrpSpPr/>
            <p:nvPr/>
          </p:nvGrpSpPr>
          <p:grpSpPr>
            <a:xfrm>
              <a:off x="6441667" y="2704121"/>
              <a:ext cx="2259804" cy="185738"/>
              <a:chOff x="6670266" y="2047491"/>
              <a:chExt cx="2259804" cy="185738"/>
            </a:xfrm>
            <a:solidFill>
              <a:srgbClr val="FF4A52"/>
            </a:solidFill>
          </p:grpSpPr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56A9BE93-4457-64C5-F446-134522ADDDE7}"/>
                  </a:ext>
                </a:extLst>
              </p:cNvPr>
              <p:cNvGrpSpPr/>
              <p:nvPr/>
            </p:nvGrpSpPr>
            <p:grpSpPr>
              <a:xfrm>
                <a:off x="6670266" y="2047491"/>
                <a:ext cx="493632" cy="185738"/>
                <a:chOff x="6670266" y="2047491"/>
                <a:chExt cx="493632" cy="185738"/>
              </a:xfrm>
              <a:grpFill/>
            </p:grpSpPr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A0D3E338-CC31-EAAB-987A-0D19C267BD0F}"/>
                    </a:ext>
                  </a:extLst>
                </p:cNvPr>
                <p:cNvSpPr/>
                <p:nvPr/>
              </p:nvSpPr>
              <p:spPr>
                <a:xfrm>
                  <a:off x="6670266" y="2047492"/>
                  <a:ext cx="199270" cy="185737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CF203357-86C8-7B8B-CC71-F130AFFD779D}"/>
                    </a:ext>
                  </a:extLst>
                </p:cNvPr>
                <p:cNvSpPr/>
                <p:nvPr/>
              </p:nvSpPr>
              <p:spPr>
                <a:xfrm>
                  <a:off x="6964628" y="2047491"/>
                  <a:ext cx="199270" cy="185737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C4990281-58D3-42B3-F7BF-B1A2C53CB4B8}"/>
                  </a:ext>
                </a:extLst>
              </p:cNvPr>
              <p:cNvGrpSpPr/>
              <p:nvPr/>
            </p:nvGrpSpPr>
            <p:grpSpPr>
              <a:xfrm>
                <a:off x="7258990" y="2047491"/>
                <a:ext cx="493632" cy="185738"/>
                <a:chOff x="6670266" y="2047491"/>
                <a:chExt cx="493632" cy="185738"/>
              </a:xfrm>
              <a:grpFill/>
            </p:grpSpPr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66F9CD2B-B699-F98E-C807-AAA84C40EF08}"/>
                    </a:ext>
                  </a:extLst>
                </p:cNvPr>
                <p:cNvSpPr/>
                <p:nvPr/>
              </p:nvSpPr>
              <p:spPr>
                <a:xfrm>
                  <a:off x="6670266" y="2047492"/>
                  <a:ext cx="199270" cy="185737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5CA20FC4-D9A0-C625-DEAB-10BED564D569}"/>
                    </a:ext>
                  </a:extLst>
                </p:cNvPr>
                <p:cNvSpPr/>
                <p:nvPr/>
              </p:nvSpPr>
              <p:spPr>
                <a:xfrm>
                  <a:off x="6964628" y="2047491"/>
                  <a:ext cx="199270" cy="185737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BFD2FB52-9C04-C138-4855-E307D6B9EFC5}"/>
                  </a:ext>
                </a:extLst>
              </p:cNvPr>
              <p:cNvGrpSpPr/>
              <p:nvPr/>
            </p:nvGrpSpPr>
            <p:grpSpPr>
              <a:xfrm>
                <a:off x="7847714" y="2047491"/>
                <a:ext cx="493632" cy="185738"/>
                <a:chOff x="6670266" y="2047491"/>
                <a:chExt cx="493632" cy="185738"/>
              </a:xfrm>
              <a:grpFill/>
            </p:grpSpPr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29209BAD-D416-635A-129C-CE67F0300AD7}"/>
                    </a:ext>
                  </a:extLst>
                </p:cNvPr>
                <p:cNvSpPr/>
                <p:nvPr/>
              </p:nvSpPr>
              <p:spPr>
                <a:xfrm>
                  <a:off x="6670266" y="2047492"/>
                  <a:ext cx="199270" cy="185737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31037916-80CE-AC52-256D-555DDDA981B7}"/>
                    </a:ext>
                  </a:extLst>
                </p:cNvPr>
                <p:cNvSpPr/>
                <p:nvPr/>
              </p:nvSpPr>
              <p:spPr>
                <a:xfrm>
                  <a:off x="6964628" y="2047491"/>
                  <a:ext cx="199270" cy="185737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42A374C4-3846-DCA7-EDDF-6DAC8B570B5C}"/>
                  </a:ext>
                </a:extLst>
              </p:cNvPr>
              <p:cNvGrpSpPr/>
              <p:nvPr/>
            </p:nvGrpSpPr>
            <p:grpSpPr>
              <a:xfrm>
                <a:off x="8436438" y="2047491"/>
                <a:ext cx="493632" cy="185738"/>
                <a:chOff x="6670266" y="2047491"/>
                <a:chExt cx="493632" cy="185738"/>
              </a:xfrm>
              <a:grpFill/>
            </p:grpSpPr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1FB6ED87-175C-8868-D22E-DEBF4CE95186}"/>
                    </a:ext>
                  </a:extLst>
                </p:cNvPr>
                <p:cNvSpPr/>
                <p:nvPr/>
              </p:nvSpPr>
              <p:spPr>
                <a:xfrm>
                  <a:off x="6670266" y="2047492"/>
                  <a:ext cx="199270" cy="185737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D71178AB-D78A-963A-30BA-505A383298F7}"/>
                    </a:ext>
                  </a:extLst>
                </p:cNvPr>
                <p:cNvSpPr/>
                <p:nvPr/>
              </p:nvSpPr>
              <p:spPr>
                <a:xfrm>
                  <a:off x="6964628" y="2047491"/>
                  <a:ext cx="199270" cy="185737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44132D65-1119-0A8D-054A-BDEB11FB685D}"/>
                </a:ext>
              </a:extLst>
            </p:cNvPr>
            <p:cNvGrpSpPr/>
            <p:nvPr/>
          </p:nvGrpSpPr>
          <p:grpSpPr>
            <a:xfrm>
              <a:off x="6441667" y="2982836"/>
              <a:ext cx="2259804" cy="185738"/>
              <a:chOff x="6670266" y="2047491"/>
              <a:chExt cx="2259804" cy="185738"/>
            </a:xfrm>
            <a:solidFill>
              <a:srgbClr val="FF4A52"/>
            </a:solidFill>
          </p:grpSpPr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47E532CF-123C-B6BA-D5B5-817611B06DB2}"/>
                  </a:ext>
                </a:extLst>
              </p:cNvPr>
              <p:cNvGrpSpPr/>
              <p:nvPr/>
            </p:nvGrpSpPr>
            <p:grpSpPr>
              <a:xfrm>
                <a:off x="6670266" y="2047491"/>
                <a:ext cx="493632" cy="185738"/>
                <a:chOff x="6670266" y="2047491"/>
                <a:chExt cx="493632" cy="185738"/>
              </a:xfrm>
              <a:grpFill/>
            </p:grpSpPr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F81D9EF1-D60A-FB66-9AA5-628D0C90FDEA}"/>
                    </a:ext>
                  </a:extLst>
                </p:cNvPr>
                <p:cNvSpPr/>
                <p:nvPr/>
              </p:nvSpPr>
              <p:spPr>
                <a:xfrm>
                  <a:off x="6670266" y="2047492"/>
                  <a:ext cx="199270" cy="185737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CFAF1660-D561-6665-CC01-1BC60A0CB394}"/>
                    </a:ext>
                  </a:extLst>
                </p:cNvPr>
                <p:cNvSpPr/>
                <p:nvPr/>
              </p:nvSpPr>
              <p:spPr>
                <a:xfrm>
                  <a:off x="6964628" y="2047491"/>
                  <a:ext cx="199270" cy="185737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174111F1-1D81-B45B-6020-789BB0323C60}"/>
                  </a:ext>
                </a:extLst>
              </p:cNvPr>
              <p:cNvGrpSpPr/>
              <p:nvPr/>
            </p:nvGrpSpPr>
            <p:grpSpPr>
              <a:xfrm>
                <a:off x="7258990" y="2047491"/>
                <a:ext cx="493632" cy="185738"/>
                <a:chOff x="6670266" y="2047491"/>
                <a:chExt cx="493632" cy="185738"/>
              </a:xfrm>
              <a:grpFill/>
            </p:grpSpPr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60C057A8-3A22-EC29-F96D-94C9F64A4F86}"/>
                    </a:ext>
                  </a:extLst>
                </p:cNvPr>
                <p:cNvSpPr/>
                <p:nvPr/>
              </p:nvSpPr>
              <p:spPr>
                <a:xfrm>
                  <a:off x="6670266" y="2047492"/>
                  <a:ext cx="199270" cy="185737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139CC2AE-5A0A-D793-668C-FAE4DEE96E71}"/>
                    </a:ext>
                  </a:extLst>
                </p:cNvPr>
                <p:cNvSpPr/>
                <p:nvPr/>
              </p:nvSpPr>
              <p:spPr>
                <a:xfrm>
                  <a:off x="6964628" y="2047491"/>
                  <a:ext cx="199270" cy="185737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FAE74552-4C66-3BC1-B816-5F0E8255813B}"/>
                  </a:ext>
                </a:extLst>
              </p:cNvPr>
              <p:cNvGrpSpPr/>
              <p:nvPr/>
            </p:nvGrpSpPr>
            <p:grpSpPr>
              <a:xfrm>
                <a:off x="7847714" y="2047491"/>
                <a:ext cx="493632" cy="185738"/>
                <a:chOff x="6670266" y="2047491"/>
                <a:chExt cx="493632" cy="185738"/>
              </a:xfrm>
              <a:grpFill/>
            </p:grpSpPr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2E0D07B-CD69-E21D-1368-0AA112FA459C}"/>
                    </a:ext>
                  </a:extLst>
                </p:cNvPr>
                <p:cNvSpPr/>
                <p:nvPr/>
              </p:nvSpPr>
              <p:spPr>
                <a:xfrm>
                  <a:off x="6670266" y="2047492"/>
                  <a:ext cx="199270" cy="185737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93AB5DFA-4EAF-978F-4DC8-DA69D11612BC}"/>
                    </a:ext>
                  </a:extLst>
                </p:cNvPr>
                <p:cNvSpPr/>
                <p:nvPr/>
              </p:nvSpPr>
              <p:spPr>
                <a:xfrm>
                  <a:off x="6964628" y="2047491"/>
                  <a:ext cx="199270" cy="185737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0E2D7304-9329-C074-BA86-AAB1D3B6019D}"/>
                  </a:ext>
                </a:extLst>
              </p:cNvPr>
              <p:cNvGrpSpPr/>
              <p:nvPr/>
            </p:nvGrpSpPr>
            <p:grpSpPr>
              <a:xfrm>
                <a:off x="8436438" y="2047491"/>
                <a:ext cx="493632" cy="185738"/>
                <a:chOff x="6670266" y="2047491"/>
                <a:chExt cx="493632" cy="185738"/>
              </a:xfrm>
              <a:grpFill/>
            </p:grpSpPr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7A62DFE7-61AA-C004-6F7C-D63AC2C3D372}"/>
                    </a:ext>
                  </a:extLst>
                </p:cNvPr>
                <p:cNvSpPr/>
                <p:nvPr/>
              </p:nvSpPr>
              <p:spPr>
                <a:xfrm>
                  <a:off x="6670266" y="2047492"/>
                  <a:ext cx="199270" cy="185737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96D09A5A-013C-E9E1-C9FE-3976BF8791BB}"/>
                    </a:ext>
                  </a:extLst>
                </p:cNvPr>
                <p:cNvSpPr/>
                <p:nvPr/>
              </p:nvSpPr>
              <p:spPr>
                <a:xfrm>
                  <a:off x="6964628" y="2047491"/>
                  <a:ext cx="199270" cy="185737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1685DC40-0513-0689-B212-BEA6AF6EAFB7}"/>
                </a:ext>
              </a:extLst>
            </p:cNvPr>
            <p:cNvGrpSpPr/>
            <p:nvPr/>
          </p:nvGrpSpPr>
          <p:grpSpPr>
            <a:xfrm>
              <a:off x="6441667" y="3262185"/>
              <a:ext cx="2259804" cy="185738"/>
              <a:chOff x="6670266" y="2047491"/>
              <a:chExt cx="2259804" cy="185738"/>
            </a:xfrm>
            <a:solidFill>
              <a:srgbClr val="FF4A52"/>
            </a:solidFill>
          </p:grpSpPr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7DB41442-B7DC-27BE-F633-206D1ABB052D}"/>
                  </a:ext>
                </a:extLst>
              </p:cNvPr>
              <p:cNvGrpSpPr/>
              <p:nvPr/>
            </p:nvGrpSpPr>
            <p:grpSpPr>
              <a:xfrm>
                <a:off x="6670266" y="2047491"/>
                <a:ext cx="493632" cy="185738"/>
                <a:chOff x="6670266" y="2047491"/>
                <a:chExt cx="493632" cy="185738"/>
              </a:xfrm>
              <a:grpFill/>
            </p:grpSpPr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818A413D-752A-3511-0B24-5DB0F574BE31}"/>
                    </a:ext>
                  </a:extLst>
                </p:cNvPr>
                <p:cNvSpPr/>
                <p:nvPr/>
              </p:nvSpPr>
              <p:spPr>
                <a:xfrm>
                  <a:off x="6670266" y="2047492"/>
                  <a:ext cx="199270" cy="185737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B877F1F9-0CCF-90CE-9A81-CFB966BD4326}"/>
                    </a:ext>
                  </a:extLst>
                </p:cNvPr>
                <p:cNvSpPr/>
                <p:nvPr/>
              </p:nvSpPr>
              <p:spPr>
                <a:xfrm>
                  <a:off x="6964628" y="2047491"/>
                  <a:ext cx="199270" cy="185737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9B4033E4-69BC-81DD-BF9E-E155BE3FA817}"/>
                  </a:ext>
                </a:extLst>
              </p:cNvPr>
              <p:cNvGrpSpPr/>
              <p:nvPr/>
            </p:nvGrpSpPr>
            <p:grpSpPr>
              <a:xfrm>
                <a:off x="7258990" y="2047491"/>
                <a:ext cx="493632" cy="185738"/>
                <a:chOff x="6670266" y="2047491"/>
                <a:chExt cx="493632" cy="185738"/>
              </a:xfrm>
              <a:grpFill/>
            </p:grpSpPr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B1D22BFD-7E99-1D6D-DDE5-D7C20E2F61F0}"/>
                    </a:ext>
                  </a:extLst>
                </p:cNvPr>
                <p:cNvSpPr/>
                <p:nvPr/>
              </p:nvSpPr>
              <p:spPr>
                <a:xfrm>
                  <a:off x="6670266" y="2047492"/>
                  <a:ext cx="199270" cy="185737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FD25522A-98B6-09B2-3A4C-58F86D8E4F14}"/>
                    </a:ext>
                  </a:extLst>
                </p:cNvPr>
                <p:cNvSpPr/>
                <p:nvPr/>
              </p:nvSpPr>
              <p:spPr>
                <a:xfrm>
                  <a:off x="6964628" y="2047491"/>
                  <a:ext cx="199270" cy="185737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0678F4CA-BF7B-42A4-85E8-099B6AD95342}"/>
                  </a:ext>
                </a:extLst>
              </p:cNvPr>
              <p:cNvGrpSpPr/>
              <p:nvPr/>
            </p:nvGrpSpPr>
            <p:grpSpPr>
              <a:xfrm>
                <a:off x="7847714" y="2047491"/>
                <a:ext cx="493632" cy="185738"/>
                <a:chOff x="6670266" y="2047491"/>
                <a:chExt cx="493632" cy="185738"/>
              </a:xfrm>
              <a:grpFill/>
            </p:grpSpPr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20E8E9DA-9E80-2FCB-F5FE-437D1A1E3519}"/>
                    </a:ext>
                  </a:extLst>
                </p:cNvPr>
                <p:cNvSpPr/>
                <p:nvPr/>
              </p:nvSpPr>
              <p:spPr>
                <a:xfrm>
                  <a:off x="6670266" y="2047492"/>
                  <a:ext cx="199270" cy="185737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DC74EB4F-50A3-6928-29E1-08B7D8467E58}"/>
                    </a:ext>
                  </a:extLst>
                </p:cNvPr>
                <p:cNvSpPr/>
                <p:nvPr/>
              </p:nvSpPr>
              <p:spPr>
                <a:xfrm>
                  <a:off x="6964628" y="2047491"/>
                  <a:ext cx="199270" cy="185737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1EAEE7EA-B0F9-6EBB-33E8-EF7C1DA356BA}"/>
                  </a:ext>
                </a:extLst>
              </p:cNvPr>
              <p:cNvGrpSpPr/>
              <p:nvPr/>
            </p:nvGrpSpPr>
            <p:grpSpPr>
              <a:xfrm>
                <a:off x="8436438" y="2047491"/>
                <a:ext cx="493632" cy="185738"/>
                <a:chOff x="6670266" y="2047491"/>
                <a:chExt cx="493632" cy="185738"/>
              </a:xfrm>
              <a:grpFill/>
            </p:grpSpPr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7BFFBEBB-1578-B40B-8FD4-955867F85625}"/>
                    </a:ext>
                  </a:extLst>
                </p:cNvPr>
                <p:cNvSpPr/>
                <p:nvPr/>
              </p:nvSpPr>
              <p:spPr>
                <a:xfrm>
                  <a:off x="6670266" y="2047492"/>
                  <a:ext cx="199270" cy="185737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8E53A051-DDA2-326C-2499-61E75DB360BC}"/>
                    </a:ext>
                  </a:extLst>
                </p:cNvPr>
                <p:cNvSpPr/>
                <p:nvPr/>
              </p:nvSpPr>
              <p:spPr>
                <a:xfrm>
                  <a:off x="6964628" y="2047491"/>
                  <a:ext cx="199270" cy="185737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25A88736-BE0C-4431-4BB3-49E373292920}"/>
                </a:ext>
              </a:extLst>
            </p:cNvPr>
            <p:cNvSpPr txBox="1"/>
            <p:nvPr/>
          </p:nvSpPr>
          <p:spPr>
            <a:xfrm>
              <a:off x="6524850" y="3522105"/>
              <a:ext cx="2205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</a:rPr>
                <a:t>Low Carbon Intensity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817D7FE5-D8C9-B15E-9891-AB8875D4106B}"/>
                </a:ext>
              </a:extLst>
            </p:cNvPr>
            <p:cNvSpPr txBox="1"/>
            <p:nvPr/>
          </p:nvSpPr>
          <p:spPr>
            <a:xfrm>
              <a:off x="9451231" y="3506094"/>
              <a:ext cx="22476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</a:rPr>
                <a:t>High Carbon Intensity</a:t>
              </a:r>
            </a:p>
          </p:txBody>
        </p: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F5B14989-BDD2-D0A4-F8BA-84B68DD32AD5}"/>
                </a:ext>
              </a:extLst>
            </p:cNvPr>
            <p:cNvGrpSpPr/>
            <p:nvPr/>
          </p:nvGrpSpPr>
          <p:grpSpPr>
            <a:xfrm>
              <a:off x="6386667" y="2091433"/>
              <a:ext cx="2341890" cy="1412066"/>
              <a:chOff x="6615266" y="1993231"/>
              <a:chExt cx="2341890" cy="1412066"/>
            </a:xfrm>
          </p:grpSpPr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C21FBEBA-1358-2CF9-2661-ABE5516C1CA5}"/>
                  </a:ext>
                </a:extLst>
              </p:cNvPr>
              <p:cNvSpPr/>
              <p:nvPr/>
            </p:nvSpPr>
            <p:spPr>
              <a:xfrm>
                <a:off x="6748920" y="2211656"/>
                <a:ext cx="630686" cy="2402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solidFill>
                      <a:schemeClr val="accent6"/>
                    </a:solidFill>
                  </a:rPr>
                  <a:t>JobA</a:t>
                </a:r>
                <a:endParaRPr lang="en-US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58" name="L-Shape 157">
                <a:extLst>
                  <a:ext uri="{FF2B5EF4-FFF2-40B4-BE49-F238E27FC236}">
                    <a16:creationId xmlns:a16="http://schemas.microsoft.com/office/drawing/2014/main" id="{C38EC883-D645-95C3-5AA6-E2A238B15B85}"/>
                  </a:ext>
                </a:extLst>
              </p:cNvPr>
              <p:cNvSpPr/>
              <p:nvPr/>
            </p:nvSpPr>
            <p:spPr>
              <a:xfrm rot="5400000">
                <a:off x="6353848" y="2260793"/>
                <a:ext cx="1405922" cy="883086"/>
              </a:xfrm>
              <a:prstGeom prst="corner">
                <a:avLst>
                  <a:gd name="adj1" fmla="val 65307"/>
                  <a:gd name="adj2" fmla="val 61155"/>
                </a:avLst>
              </a:prstGeom>
              <a:noFill/>
              <a:ln w="19050">
                <a:solidFill>
                  <a:schemeClr val="accent6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7F7FC990-A3A6-88E6-A426-29677FA8135E}"/>
                  </a:ext>
                </a:extLst>
              </p:cNvPr>
              <p:cNvSpPr/>
              <p:nvPr/>
            </p:nvSpPr>
            <p:spPr>
              <a:xfrm>
                <a:off x="7348372" y="2739766"/>
                <a:ext cx="630686" cy="240236"/>
              </a:xfrm>
              <a:prstGeom prst="rect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solidFill>
                      <a:srgbClr val="002060"/>
                    </a:solidFill>
                  </a:rPr>
                  <a:t>JobB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60" name="L-Shape 159">
                <a:extLst>
                  <a:ext uri="{FF2B5EF4-FFF2-40B4-BE49-F238E27FC236}">
                    <a16:creationId xmlns:a16="http://schemas.microsoft.com/office/drawing/2014/main" id="{318512CD-EA3C-4D0D-256A-363D3F898E25}"/>
                  </a:ext>
                </a:extLst>
              </p:cNvPr>
              <p:cNvSpPr/>
              <p:nvPr/>
            </p:nvSpPr>
            <p:spPr>
              <a:xfrm rot="16200000">
                <a:off x="6948357" y="2275108"/>
                <a:ext cx="1405922" cy="842167"/>
              </a:xfrm>
              <a:prstGeom prst="corner">
                <a:avLst>
                  <a:gd name="adj1" fmla="val 64005"/>
                  <a:gd name="adj2" fmla="val 99179"/>
                </a:avLst>
              </a:prstGeom>
              <a:noFill/>
              <a:ln w="19050"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L-Shape 160">
                <a:extLst>
                  <a:ext uri="{FF2B5EF4-FFF2-40B4-BE49-F238E27FC236}">
                    <a16:creationId xmlns:a16="http://schemas.microsoft.com/office/drawing/2014/main" id="{F925BE8F-05C1-047D-DC88-574A912C71EB}"/>
                  </a:ext>
                </a:extLst>
              </p:cNvPr>
              <p:cNvSpPr/>
              <p:nvPr/>
            </p:nvSpPr>
            <p:spPr>
              <a:xfrm rot="16200000">
                <a:off x="7833112" y="2275108"/>
                <a:ext cx="1405922" cy="842167"/>
              </a:xfrm>
              <a:prstGeom prst="corner">
                <a:avLst>
                  <a:gd name="adj1" fmla="val 64005"/>
                  <a:gd name="adj2" fmla="val 166941"/>
                </a:avLst>
              </a:prstGeom>
              <a:noFill/>
              <a:ln w="19050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7AB760FF-DFBA-D751-025E-74F75C98746C}"/>
                  </a:ext>
                </a:extLst>
              </p:cNvPr>
              <p:cNvSpPr/>
              <p:nvPr/>
            </p:nvSpPr>
            <p:spPr>
              <a:xfrm>
                <a:off x="8224188" y="2593216"/>
                <a:ext cx="630686" cy="240236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solidFill>
                      <a:schemeClr val="accent2"/>
                    </a:solidFill>
                  </a:rPr>
                  <a:t>JobC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AE9E2587-1C5C-18E1-4D26-1F82EBAE397A}"/>
                </a:ext>
              </a:extLst>
            </p:cNvPr>
            <p:cNvGrpSpPr/>
            <p:nvPr/>
          </p:nvGrpSpPr>
          <p:grpSpPr>
            <a:xfrm>
              <a:off x="9420873" y="2172697"/>
              <a:ext cx="2259804" cy="185738"/>
              <a:chOff x="6670266" y="2047491"/>
              <a:chExt cx="2259804" cy="185738"/>
            </a:xfrm>
            <a:solidFill>
              <a:srgbClr val="FF4A52"/>
            </a:solidFill>
          </p:grpSpPr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4ADAAD8E-C00F-F582-A640-8ABDE35A988B}"/>
                  </a:ext>
                </a:extLst>
              </p:cNvPr>
              <p:cNvGrpSpPr/>
              <p:nvPr/>
            </p:nvGrpSpPr>
            <p:grpSpPr>
              <a:xfrm>
                <a:off x="6670266" y="2047491"/>
                <a:ext cx="493632" cy="185738"/>
                <a:chOff x="6670266" y="2047491"/>
                <a:chExt cx="493632" cy="185738"/>
              </a:xfrm>
              <a:grpFill/>
            </p:grpSpPr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54A1EE3D-620F-07C8-EC31-E411B08898C7}"/>
                    </a:ext>
                  </a:extLst>
                </p:cNvPr>
                <p:cNvSpPr/>
                <p:nvPr/>
              </p:nvSpPr>
              <p:spPr>
                <a:xfrm>
                  <a:off x="6670266" y="2047492"/>
                  <a:ext cx="199270" cy="185737"/>
                </a:xfrm>
                <a:prstGeom prst="rect">
                  <a:avLst/>
                </a:prstGeom>
                <a:solidFill>
                  <a:srgbClr val="DA7A84"/>
                </a:solidFill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E228BA45-2E62-ECA8-1AC7-DB6B8C1C30C1}"/>
                    </a:ext>
                  </a:extLst>
                </p:cNvPr>
                <p:cNvSpPr/>
                <p:nvPr/>
              </p:nvSpPr>
              <p:spPr>
                <a:xfrm>
                  <a:off x="6964628" y="2047491"/>
                  <a:ext cx="199270" cy="185737"/>
                </a:xfrm>
                <a:prstGeom prst="rect">
                  <a:avLst/>
                </a:prstGeom>
                <a:solidFill>
                  <a:srgbClr val="DA7A84"/>
                </a:solidFill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46D22B58-8B35-8F2F-7D99-54B78F4C4D40}"/>
                  </a:ext>
                </a:extLst>
              </p:cNvPr>
              <p:cNvGrpSpPr/>
              <p:nvPr/>
            </p:nvGrpSpPr>
            <p:grpSpPr>
              <a:xfrm>
                <a:off x="7258990" y="2047491"/>
                <a:ext cx="493632" cy="185738"/>
                <a:chOff x="6670266" y="2047491"/>
                <a:chExt cx="493632" cy="185738"/>
              </a:xfrm>
              <a:grpFill/>
            </p:grpSpPr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3DA57852-49E1-0592-BF68-2D0A001F180F}"/>
                    </a:ext>
                  </a:extLst>
                </p:cNvPr>
                <p:cNvSpPr/>
                <p:nvPr/>
              </p:nvSpPr>
              <p:spPr>
                <a:xfrm>
                  <a:off x="6670266" y="2047492"/>
                  <a:ext cx="199270" cy="185737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E245962D-595D-9E1B-F763-07B2ED72E4B5}"/>
                    </a:ext>
                  </a:extLst>
                </p:cNvPr>
                <p:cNvSpPr/>
                <p:nvPr/>
              </p:nvSpPr>
              <p:spPr>
                <a:xfrm>
                  <a:off x="6964628" y="2047491"/>
                  <a:ext cx="199270" cy="185737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DEF264E0-E946-A173-DEA5-32D0FA25E761}"/>
                  </a:ext>
                </a:extLst>
              </p:cNvPr>
              <p:cNvGrpSpPr/>
              <p:nvPr/>
            </p:nvGrpSpPr>
            <p:grpSpPr>
              <a:xfrm>
                <a:off x="7847714" y="2047491"/>
                <a:ext cx="493632" cy="185738"/>
                <a:chOff x="6670266" y="2047491"/>
                <a:chExt cx="493632" cy="185738"/>
              </a:xfrm>
              <a:grpFill/>
            </p:grpSpPr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128EBB9D-C80D-2BCD-7011-5C589388938D}"/>
                    </a:ext>
                  </a:extLst>
                </p:cNvPr>
                <p:cNvSpPr/>
                <p:nvPr/>
              </p:nvSpPr>
              <p:spPr>
                <a:xfrm>
                  <a:off x="6670266" y="2047492"/>
                  <a:ext cx="199270" cy="185737"/>
                </a:xfrm>
                <a:prstGeom prst="rect">
                  <a:avLst/>
                </a:prstGeom>
                <a:solidFill>
                  <a:srgbClr val="FF8E98"/>
                </a:solidFill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C7B62E64-FFC5-B200-D633-E4753DA25C3F}"/>
                    </a:ext>
                  </a:extLst>
                </p:cNvPr>
                <p:cNvSpPr/>
                <p:nvPr/>
              </p:nvSpPr>
              <p:spPr>
                <a:xfrm>
                  <a:off x="6964628" y="2047491"/>
                  <a:ext cx="199270" cy="185737"/>
                </a:xfrm>
                <a:prstGeom prst="rect">
                  <a:avLst/>
                </a:prstGeom>
                <a:solidFill>
                  <a:srgbClr val="FF8E98"/>
                </a:solidFill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DD24C266-6D86-98DA-B821-238B093F5656}"/>
                  </a:ext>
                </a:extLst>
              </p:cNvPr>
              <p:cNvGrpSpPr/>
              <p:nvPr/>
            </p:nvGrpSpPr>
            <p:grpSpPr>
              <a:xfrm>
                <a:off x="8436438" y="2047491"/>
                <a:ext cx="493632" cy="185738"/>
                <a:chOff x="6670266" y="2047491"/>
                <a:chExt cx="493632" cy="185738"/>
              </a:xfrm>
              <a:grpFill/>
            </p:grpSpPr>
            <p:sp>
              <p:nvSpPr>
                <p:cNvPr id="169" name="Rectangle 168">
                  <a:extLst>
                    <a:ext uri="{FF2B5EF4-FFF2-40B4-BE49-F238E27FC236}">
                      <a16:creationId xmlns:a16="http://schemas.microsoft.com/office/drawing/2014/main" id="{5ECAD75F-861C-5C23-1F11-158463E431F1}"/>
                    </a:ext>
                  </a:extLst>
                </p:cNvPr>
                <p:cNvSpPr/>
                <p:nvPr/>
              </p:nvSpPr>
              <p:spPr>
                <a:xfrm>
                  <a:off x="6670266" y="2047492"/>
                  <a:ext cx="199270" cy="1857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0" name="Rectangle 169">
                  <a:extLst>
                    <a:ext uri="{FF2B5EF4-FFF2-40B4-BE49-F238E27FC236}">
                      <a16:creationId xmlns:a16="http://schemas.microsoft.com/office/drawing/2014/main" id="{4B8A0697-3F32-13E6-2A00-8B00579F2AC4}"/>
                    </a:ext>
                  </a:extLst>
                </p:cNvPr>
                <p:cNvSpPr/>
                <p:nvPr/>
              </p:nvSpPr>
              <p:spPr>
                <a:xfrm>
                  <a:off x="6964628" y="2047491"/>
                  <a:ext cx="199270" cy="1857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645273EC-2324-327A-4D0B-762DEF6A5B33}"/>
                </a:ext>
              </a:extLst>
            </p:cNvPr>
            <p:cNvGrpSpPr/>
            <p:nvPr/>
          </p:nvGrpSpPr>
          <p:grpSpPr>
            <a:xfrm>
              <a:off x="9420873" y="2451412"/>
              <a:ext cx="2259804" cy="185738"/>
              <a:chOff x="6670266" y="2047491"/>
              <a:chExt cx="2259804" cy="185738"/>
            </a:xfrm>
            <a:solidFill>
              <a:srgbClr val="FF4A52"/>
            </a:solidFill>
          </p:grpSpPr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DE73C7E1-2FE9-C5E9-3073-2CA8DADABD97}"/>
                  </a:ext>
                </a:extLst>
              </p:cNvPr>
              <p:cNvGrpSpPr/>
              <p:nvPr/>
            </p:nvGrpSpPr>
            <p:grpSpPr>
              <a:xfrm>
                <a:off x="6670266" y="2047491"/>
                <a:ext cx="493632" cy="185738"/>
                <a:chOff x="6670266" y="2047491"/>
                <a:chExt cx="493632" cy="185738"/>
              </a:xfrm>
              <a:grpFill/>
            </p:grpSpPr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AA2380CB-68AB-005B-7585-F6D098170AFF}"/>
                    </a:ext>
                  </a:extLst>
                </p:cNvPr>
                <p:cNvSpPr/>
                <p:nvPr/>
              </p:nvSpPr>
              <p:spPr>
                <a:xfrm>
                  <a:off x="6670266" y="2047492"/>
                  <a:ext cx="199270" cy="185737"/>
                </a:xfrm>
                <a:prstGeom prst="rect">
                  <a:avLst/>
                </a:prstGeom>
                <a:solidFill>
                  <a:srgbClr val="DA7A84"/>
                </a:solidFill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8EEF189A-B1ED-D8FA-452B-BC7B2F505100}"/>
                    </a:ext>
                  </a:extLst>
                </p:cNvPr>
                <p:cNvSpPr/>
                <p:nvPr/>
              </p:nvSpPr>
              <p:spPr>
                <a:xfrm>
                  <a:off x="6964628" y="2047491"/>
                  <a:ext cx="199270" cy="185737"/>
                </a:xfrm>
                <a:prstGeom prst="rect">
                  <a:avLst/>
                </a:prstGeom>
                <a:solidFill>
                  <a:srgbClr val="DA7A84"/>
                </a:solidFill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F0246D11-5B3E-16F6-2FEE-631DDB156CB2}"/>
                  </a:ext>
                </a:extLst>
              </p:cNvPr>
              <p:cNvGrpSpPr/>
              <p:nvPr/>
            </p:nvGrpSpPr>
            <p:grpSpPr>
              <a:xfrm>
                <a:off x="7258990" y="2047491"/>
                <a:ext cx="493632" cy="185738"/>
                <a:chOff x="6670266" y="2047491"/>
                <a:chExt cx="493632" cy="185738"/>
              </a:xfrm>
              <a:grpFill/>
            </p:grpSpPr>
            <p:sp>
              <p:nvSpPr>
                <p:cNvPr id="186" name="Rectangle 185">
                  <a:extLst>
                    <a:ext uri="{FF2B5EF4-FFF2-40B4-BE49-F238E27FC236}">
                      <a16:creationId xmlns:a16="http://schemas.microsoft.com/office/drawing/2014/main" id="{D17B12C9-BEFE-E55D-C2E4-286DC5F2B4A8}"/>
                    </a:ext>
                  </a:extLst>
                </p:cNvPr>
                <p:cNvSpPr/>
                <p:nvPr/>
              </p:nvSpPr>
              <p:spPr>
                <a:xfrm>
                  <a:off x="6670266" y="2047492"/>
                  <a:ext cx="199270" cy="185737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74877340-BF56-A8B2-B237-AA2231F7AEF2}"/>
                    </a:ext>
                  </a:extLst>
                </p:cNvPr>
                <p:cNvSpPr/>
                <p:nvPr/>
              </p:nvSpPr>
              <p:spPr>
                <a:xfrm>
                  <a:off x="6964628" y="2047491"/>
                  <a:ext cx="199270" cy="185737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FB252532-987B-3CCE-B289-13E987B289B4}"/>
                  </a:ext>
                </a:extLst>
              </p:cNvPr>
              <p:cNvGrpSpPr/>
              <p:nvPr/>
            </p:nvGrpSpPr>
            <p:grpSpPr>
              <a:xfrm>
                <a:off x="7847714" y="2047491"/>
                <a:ext cx="493632" cy="185738"/>
                <a:chOff x="6670266" y="2047491"/>
                <a:chExt cx="493632" cy="185738"/>
              </a:xfrm>
              <a:grpFill/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65E6999C-9D4F-48EF-BFD9-CD69ADCF6E93}"/>
                    </a:ext>
                  </a:extLst>
                </p:cNvPr>
                <p:cNvSpPr/>
                <p:nvPr/>
              </p:nvSpPr>
              <p:spPr>
                <a:xfrm>
                  <a:off x="6670266" y="2047492"/>
                  <a:ext cx="199270" cy="185737"/>
                </a:xfrm>
                <a:prstGeom prst="rect">
                  <a:avLst/>
                </a:prstGeom>
                <a:solidFill>
                  <a:srgbClr val="FF8E98"/>
                </a:solidFill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9907853F-4D30-3DFF-BFBD-649032ED0EA8}"/>
                    </a:ext>
                  </a:extLst>
                </p:cNvPr>
                <p:cNvSpPr/>
                <p:nvPr/>
              </p:nvSpPr>
              <p:spPr>
                <a:xfrm>
                  <a:off x="6964628" y="2047491"/>
                  <a:ext cx="199270" cy="185737"/>
                </a:xfrm>
                <a:prstGeom prst="rect">
                  <a:avLst/>
                </a:prstGeom>
                <a:solidFill>
                  <a:srgbClr val="FF8E98"/>
                </a:solidFill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B38DB2A7-4D5C-ED4D-0A7F-3C39D04DBC95}"/>
                  </a:ext>
                </a:extLst>
              </p:cNvPr>
              <p:cNvGrpSpPr/>
              <p:nvPr/>
            </p:nvGrpSpPr>
            <p:grpSpPr>
              <a:xfrm>
                <a:off x="8436438" y="2047491"/>
                <a:ext cx="493632" cy="185738"/>
                <a:chOff x="6670266" y="2047491"/>
                <a:chExt cx="493632" cy="185738"/>
              </a:xfrm>
              <a:grpFill/>
            </p:grpSpPr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96787CB4-82BA-255E-61F7-5AD4105899BF}"/>
                    </a:ext>
                  </a:extLst>
                </p:cNvPr>
                <p:cNvSpPr/>
                <p:nvPr/>
              </p:nvSpPr>
              <p:spPr>
                <a:xfrm>
                  <a:off x="6670266" y="2047492"/>
                  <a:ext cx="199270" cy="1857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B342AD29-1281-B3B0-4572-0729D2EA7E65}"/>
                    </a:ext>
                  </a:extLst>
                </p:cNvPr>
                <p:cNvSpPr/>
                <p:nvPr/>
              </p:nvSpPr>
              <p:spPr>
                <a:xfrm>
                  <a:off x="6964628" y="2047491"/>
                  <a:ext cx="199270" cy="1857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04A57DFF-3750-0E2E-23B9-F632848DFC24}"/>
                </a:ext>
              </a:extLst>
            </p:cNvPr>
            <p:cNvGrpSpPr/>
            <p:nvPr/>
          </p:nvGrpSpPr>
          <p:grpSpPr>
            <a:xfrm>
              <a:off x="9420873" y="2728530"/>
              <a:ext cx="2259804" cy="185738"/>
              <a:chOff x="6670266" y="2047491"/>
              <a:chExt cx="2259804" cy="185738"/>
            </a:xfrm>
            <a:solidFill>
              <a:srgbClr val="FF4A52"/>
            </a:solidFill>
          </p:grpSpPr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67C86979-9507-FDD8-E42D-295315D58F2C}"/>
                  </a:ext>
                </a:extLst>
              </p:cNvPr>
              <p:cNvGrpSpPr/>
              <p:nvPr/>
            </p:nvGrpSpPr>
            <p:grpSpPr>
              <a:xfrm>
                <a:off x="6670266" y="2047491"/>
                <a:ext cx="493632" cy="185738"/>
                <a:chOff x="6670266" y="2047491"/>
                <a:chExt cx="493632" cy="185738"/>
              </a:xfrm>
              <a:grpFill/>
            </p:grpSpPr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3520D95C-F25E-DF31-30D0-DC2C3FF4FD44}"/>
                    </a:ext>
                  </a:extLst>
                </p:cNvPr>
                <p:cNvSpPr/>
                <p:nvPr/>
              </p:nvSpPr>
              <p:spPr>
                <a:xfrm>
                  <a:off x="6670266" y="2047492"/>
                  <a:ext cx="199270" cy="185737"/>
                </a:xfrm>
                <a:prstGeom prst="rect">
                  <a:avLst/>
                </a:prstGeom>
                <a:solidFill>
                  <a:srgbClr val="DA7A84"/>
                </a:solidFill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30DDA9DF-32CF-3128-C6E6-2EDA1CDE290E}"/>
                    </a:ext>
                  </a:extLst>
                </p:cNvPr>
                <p:cNvSpPr/>
                <p:nvPr/>
              </p:nvSpPr>
              <p:spPr>
                <a:xfrm>
                  <a:off x="6964628" y="2047491"/>
                  <a:ext cx="199270" cy="185737"/>
                </a:xfrm>
                <a:prstGeom prst="rect">
                  <a:avLst/>
                </a:prstGeom>
                <a:solidFill>
                  <a:srgbClr val="DA7A84"/>
                </a:solidFill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C9A72A45-68D2-3E5C-EB39-6BD8C0E09773}"/>
                  </a:ext>
                </a:extLst>
              </p:cNvPr>
              <p:cNvGrpSpPr/>
              <p:nvPr/>
            </p:nvGrpSpPr>
            <p:grpSpPr>
              <a:xfrm>
                <a:off x="7258990" y="2047491"/>
                <a:ext cx="493632" cy="185738"/>
                <a:chOff x="6670266" y="2047491"/>
                <a:chExt cx="493632" cy="185738"/>
              </a:xfrm>
              <a:grpFill/>
            </p:grpSpPr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4AAC4029-FC04-96FF-5060-C7EB8C5073A3}"/>
                    </a:ext>
                  </a:extLst>
                </p:cNvPr>
                <p:cNvSpPr/>
                <p:nvPr/>
              </p:nvSpPr>
              <p:spPr>
                <a:xfrm>
                  <a:off x="6670266" y="2047492"/>
                  <a:ext cx="199270" cy="185737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AED41995-0A09-C52F-A62D-1A6FB33ACDF9}"/>
                    </a:ext>
                  </a:extLst>
                </p:cNvPr>
                <p:cNvSpPr/>
                <p:nvPr/>
              </p:nvSpPr>
              <p:spPr>
                <a:xfrm>
                  <a:off x="6964628" y="2047491"/>
                  <a:ext cx="199270" cy="185737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6BCF9303-A9CF-413B-79A3-A023F68B04D5}"/>
                  </a:ext>
                </a:extLst>
              </p:cNvPr>
              <p:cNvGrpSpPr/>
              <p:nvPr/>
            </p:nvGrpSpPr>
            <p:grpSpPr>
              <a:xfrm>
                <a:off x="7847714" y="2047491"/>
                <a:ext cx="493632" cy="185738"/>
                <a:chOff x="6670266" y="2047491"/>
                <a:chExt cx="493632" cy="185738"/>
              </a:xfrm>
              <a:grpFill/>
            </p:grpSpPr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A5AE6D7D-2436-C46C-9399-222656C5CB02}"/>
                    </a:ext>
                  </a:extLst>
                </p:cNvPr>
                <p:cNvSpPr/>
                <p:nvPr/>
              </p:nvSpPr>
              <p:spPr>
                <a:xfrm>
                  <a:off x="6670266" y="2047492"/>
                  <a:ext cx="199270" cy="185737"/>
                </a:xfrm>
                <a:prstGeom prst="rect">
                  <a:avLst/>
                </a:prstGeom>
                <a:solidFill>
                  <a:srgbClr val="FF8E98"/>
                </a:solidFill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30553098-E2BB-244B-133E-1EE883FDD164}"/>
                    </a:ext>
                  </a:extLst>
                </p:cNvPr>
                <p:cNvSpPr/>
                <p:nvPr/>
              </p:nvSpPr>
              <p:spPr>
                <a:xfrm>
                  <a:off x="6964628" y="2047491"/>
                  <a:ext cx="199270" cy="185737"/>
                </a:xfrm>
                <a:prstGeom prst="rect">
                  <a:avLst/>
                </a:prstGeom>
                <a:solidFill>
                  <a:srgbClr val="FF8E98"/>
                </a:solidFill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AF1CD672-696A-57BF-FEE6-C03CDE05D2D4}"/>
                  </a:ext>
                </a:extLst>
              </p:cNvPr>
              <p:cNvGrpSpPr/>
              <p:nvPr/>
            </p:nvGrpSpPr>
            <p:grpSpPr>
              <a:xfrm>
                <a:off x="8436438" y="2047491"/>
                <a:ext cx="493632" cy="185738"/>
                <a:chOff x="6670266" y="2047491"/>
                <a:chExt cx="493632" cy="185738"/>
              </a:xfrm>
              <a:grpFill/>
            </p:grpSpPr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EC231A47-DD47-A32A-F702-5B2D094B0226}"/>
                    </a:ext>
                  </a:extLst>
                </p:cNvPr>
                <p:cNvSpPr/>
                <p:nvPr/>
              </p:nvSpPr>
              <p:spPr>
                <a:xfrm>
                  <a:off x="6670266" y="2047492"/>
                  <a:ext cx="199270" cy="1857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B6E6E0E3-99F8-0E62-A57A-E5F193C13944}"/>
                    </a:ext>
                  </a:extLst>
                </p:cNvPr>
                <p:cNvSpPr/>
                <p:nvPr/>
              </p:nvSpPr>
              <p:spPr>
                <a:xfrm>
                  <a:off x="6964628" y="2047491"/>
                  <a:ext cx="199270" cy="1857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ED9EBB03-9990-FC50-D5BD-78CF21C826B4}"/>
                </a:ext>
              </a:extLst>
            </p:cNvPr>
            <p:cNvGrpSpPr/>
            <p:nvPr/>
          </p:nvGrpSpPr>
          <p:grpSpPr>
            <a:xfrm>
              <a:off x="9420873" y="3007245"/>
              <a:ext cx="2259804" cy="185738"/>
              <a:chOff x="6670266" y="2047491"/>
              <a:chExt cx="2259804" cy="185738"/>
            </a:xfrm>
            <a:solidFill>
              <a:srgbClr val="FF4A52"/>
            </a:solidFill>
          </p:grpSpPr>
          <p:grpSp>
            <p:nvGrpSpPr>
              <p:cNvPr id="204" name="Group 203">
                <a:extLst>
                  <a:ext uri="{FF2B5EF4-FFF2-40B4-BE49-F238E27FC236}">
                    <a16:creationId xmlns:a16="http://schemas.microsoft.com/office/drawing/2014/main" id="{FF0A544A-11C4-388D-11B1-589333E410ED}"/>
                  </a:ext>
                </a:extLst>
              </p:cNvPr>
              <p:cNvGrpSpPr/>
              <p:nvPr/>
            </p:nvGrpSpPr>
            <p:grpSpPr>
              <a:xfrm>
                <a:off x="6670266" y="2047491"/>
                <a:ext cx="493632" cy="185738"/>
                <a:chOff x="6670266" y="2047491"/>
                <a:chExt cx="493632" cy="185738"/>
              </a:xfrm>
              <a:grpFill/>
            </p:grpSpPr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197397FB-0C35-D9DB-F8C4-B905CBF81D33}"/>
                    </a:ext>
                  </a:extLst>
                </p:cNvPr>
                <p:cNvSpPr/>
                <p:nvPr/>
              </p:nvSpPr>
              <p:spPr>
                <a:xfrm>
                  <a:off x="6670266" y="2047492"/>
                  <a:ext cx="199270" cy="185737"/>
                </a:xfrm>
                <a:prstGeom prst="rect">
                  <a:avLst/>
                </a:prstGeom>
                <a:solidFill>
                  <a:srgbClr val="DA7A84"/>
                </a:solidFill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42A1C6DF-1BCD-008B-3E90-A15582B4FF96}"/>
                    </a:ext>
                  </a:extLst>
                </p:cNvPr>
                <p:cNvSpPr/>
                <p:nvPr/>
              </p:nvSpPr>
              <p:spPr>
                <a:xfrm>
                  <a:off x="6964628" y="2047491"/>
                  <a:ext cx="199270" cy="185737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FBF277B9-301C-5BE9-7765-942431F85DA2}"/>
                  </a:ext>
                </a:extLst>
              </p:cNvPr>
              <p:cNvGrpSpPr/>
              <p:nvPr/>
            </p:nvGrpSpPr>
            <p:grpSpPr>
              <a:xfrm>
                <a:off x="7258990" y="2047491"/>
                <a:ext cx="493632" cy="185738"/>
                <a:chOff x="6670266" y="2047491"/>
                <a:chExt cx="493632" cy="185738"/>
              </a:xfrm>
              <a:grpFill/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65DA9554-68D3-707F-A4D2-38135283B25F}"/>
                    </a:ext>
                  </a:extLst>
                </p:cNvPr>
                <p:cNvSpPr/>
                <p:nvPr/>
              </p:nvSpPr>
              <p:spPr>
                <a:xfrm>
                  <a:off x="6670266" y="2047492"/>
                  <a:ext cx="199270" cy="185737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12CA437F-2C45-9F30-A4CA-16657DD8F0E7}"/>
                    </a:ext>
                  </a:extLst>
                </p:cNvPr>
                <p:cNvSpPr/>
                <p:nvPr/>
              </p:nvSpPr>
              <p:spPr>
                <a:xfrm>
                  <a:off x="6964628" y="2047491"/>
                  <a:ext cx="199270" cy="185737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E0AB422D-6490-6EE6-0B4C-E1EBD4B059A6}"/>
                  </a:ext>
                </a:extLst>
              </p:cNvPr>
              <p:cNvGrpSpPr/>
              <p:nvPr/>
            </p:nvGrpSpPr>
            <p:grpSpPr>
              <a:xfrm>
                <a:off x="7847714" y="2047491"/>
                <a:ext cx="493632" cy="185738"/>
                <a:chOff x="6670266" y="2047491"/>
                <a:chExt cx="493632" cy="185738"/>
              </a:xfrm>
              <a:grpFill/>
            </p:grpSpPr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id="{08B6113F-E119-909F-3291-DB2BC24FE0E7}"/>
                    </a:ext>
                  </a:extLst>
                </p:cNvPr>
                <p:cNvSpPr/>
                <p:nvPr/>
              </p:nvSpPr>
              <p:spPr>
                <a:xfrm>
                  <a:off x="6670266" y="2047492"/>
                  <a:ext cx="199270" cy="185737"/>
                </a:xfrm>
                <a:prstGeom prst="rect">
                  <a:avLst/>
                </a:prstGeom>
                <a:solidFill>
                  <a:srgbClr val="FF8E98"/>
                </a:solidFill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 210">
                  <a:extLst>
                    <a:ext uri="{FF2B5EF4-FFF2-40B4-BE49-F238E27FC236}">
                      <a16:creationId xmlns:a16="http://schemas.microsoft.com/office/drawing/2014/main" id="{D3F7F819-0DE3-C79C-3CBB-84F4C35BB9C2}"/>
                    </a:ext>
                  </a:extLst>
                </p:cNvPr>
                <p:cNvSpPr/>
                <p:nvPr/>
              </p:nvSpPr>
              <p:spPr>
                <a:xfrm>
                  <a:off x="6964628" y="2047491"/>
                  <a:ext cx="199270" cy="185737"/>
                </a:xfrm>
                <a:prstGeom prst="rect">
                  <a:avLst/>
                </a:prstGeom>
                <a:solidFill>
                  <a:srgbClr val="FF8E98"/>
                </a:solidFill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7" name="Group 206">
                <a:extLst>
                  <a:ext uri="{FF2B5EF4-FFF2-40B4-BE49-F238E27FC236}">
                    <a16:creationId xmlns:a16="http://schemas.microsoft.com/office/drawing/2014/main" id="{39C28B91-4061-5B9A-4376-8052D580A508}"/>
                  </a:ext>
                </a:extLst>
              </p:cNvPr>
              <p:cNvGrpSpPr/>
              <p:nvPr/>
            </p:nvGrpSpPr>
            <p:grpSpPr>
              <a:xfrm>
                <a:off x="8436438" y="2047491"/>
                <a:ext cx="493632" cy="185738"/>
                <a:chOff x="6670266" y="2047491"/>
                <a:chExt cx="493632" cy="185738"/>
              </a:xfrm>
              <a:grpFill/>
            </p:grpSpPr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id="{ACB3DB7C-3E16-43D6-ABD9-2C0619AD6A52}"/>
                    </a:ext>
                  </a:extLst>
                </p:cNvPr>
                <p:cNvSpPr/>
                <p:nvPr/>
              </p:nvSpPr>
              <p:spPr>
                <a:xfrm>
                  <a:off x="6670266" y="2047492"/>
                  <a:ext cx="199270" cy="1857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9" name="Rectangle 208">
                  <a:extLst>
                    <a:ext uri="{FF2B5EF4-FFF2-40B4-BE49-F238E27FC236}">
                      <a16:creationId xmlns:a16="http://schemas.microsoft.com/office/drawing/2014/main" id="{ABDB4189-640D-84C3-E226-B85AA01B3FF8}"/>
                    </a:ext>
                  </a:extLst>
                </p:cNvPr>
                <p:cNvSpPr/>
                <p:nvPr/>
              </p:nvSpPr>
              <p:spPr>
                <a:xfrm>
                  <a:off x="6964628" y="2047491"/>
                  <a:ext cx="199270" cy="1857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0F81D420-CAA2-902A-3BAC-9543688492AB}"/>
                </a:ext>
              </a:extLst>
            </p:cNvPr>
            <p:cNvGrpSpPr/>
            <p:nvPr/>
          </p:nvGrpSpPr>
          <p:grpSpPr>
            <a:xfrm>
              <a:off x="9420873" y="3286594"/>
              <a:ext cx="2259804" cy="185738"/>
              <a:chOff x="6670266" y="2047491"/>
              <a:chExt cx="2259804" cy="185738"/>
            </a:xfrm>
            <a:solidFill>
              <a:srgbClr val="FF4A52"/>
            </a:solidFill>
          </p:grpSpPr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BAC52CCC-6CA3-4E6A-7D5C-399507D3D8D8}"/>
                  </a:ext>
                </a:extLst>
              </p:cNvPr>
              <p:cNvGrpSpPr/>
              <p:nvPr/>
            </p:nvGrpSpPr>
            <p:grpSpPr>
              <a:xfrm>
                <a:off x="6670266" y="2047491"/>
                <a:ext cx="493632" cy="185738"/>
                <a:chOff x="6670266" y="2047491"/>
                <a:chExt cx="493632" cy="185738"/>
              </a:xfrm>
              <a:grpFill/>
            </p:grpSpPr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67A7CC54-FC8D-C562-4944-FE1E671E505E}"/>
                    </a:ext>
                  </a:extLst>
                </p:cNvPr>
                <p:cNvSpPr/>
                <p:nvPr/>
              </p:nvSpPr>
              <p:spPr>
                <a:xfrm>
                  <a:off x="6670266" y="2047492"/>
                  <a:ext cx="199270" cy="185737"/>
                </a:xfrm>
                <a:prstGeom prst="rect">
                  <a:avLst/>
                </a:prstGeom>
                <a:solidFill>
                  <a:srgbClr val="DA7A84"/>
                </a:solidFill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63C9DF94-01EF-56E3-38D0-01F29792D755}"/>
                    </a:ext>
                  </a:extLst>
                </p:cNvPr>
                <p:cNvSpPr/>
                <p:nvPr/>
              </p:nvSpPr>
              <p:spPr>
                <a:xfrm>
                  <a:off x="6964628" y="2047491"/>
                  <a:ext cx="199270" cy="185737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EECCCB01-63BF-8D40-6673-2FB1FA8BB51D}"/>
                  </a:ext>
                </a:extLst>
              </p:cNvPr>
              <p:cNvGrpSpPr/>
              <p:nvPr/>
            </p:nvGrpSpPr>
            <p:grpSpPr>
              <a:xfrm>
                <a:off x="7258990" y="2047491"/>
                <a:ext cx="493632" cy="185738"/>
                <a:chOff x="6670266" y="2047491"/>
                <a:chExt cx="493632" cy="185738"/>
              </a:xfrm>
              <a:grpFill/>
            </p:grpSpPr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4B9B8012-0A89-F776-F45C-32B6CFCA192A}"/>
                    </a:ext>
                  </a:extLst>
                </p:cNvPr>
                <p:cNvSpPr/>
                <p:nvPr/>
              </p:nvSpPr>
              <p:spPr>
                <a:xfrm>
                  <a:off x="6670266" y="2047492"/>
                  <a:ext cx="199270" cy="185737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Rectangle 225">
                  <a:extLst>
                    <a:ext uri="{FF2B5EF4-FFF2-40B4-BE49-F238E27FC236}">
                      <a16:creationId xmlns:a16="http://schemas.microsoft.com/office/drawing/2014/main" id="{D118854A-DC1E-5BE1-2E09-B4DA2E789E4A}"/>
                    </a:ext>
                  </a:extLst>
                </p:cNvPr>
                <p:cNvSpPr/>
                <p:nvPr/>
              </p:nvSpPr>
              <p:spPr>
                <a:xfrm>
                  <a:off x="6964628" y="2047491"/>
                  <a:ext cx="199270" cy="185737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9" name="Group 218">
                <a:extLst>
                  <a:ext uri="{FF2B5EF4-FFF2-40B4-BE49-F238E27FC236}">
                    <a16:creationId xmlns:a16="http://schemas.microsoft.com/office/drawing/2014/main" id="{FD9E3A5D-46D3-1D83-4473-2601B90D94FD}"/>
                  </a:ext>
                </a:extLst>
              </p:cNvPr>
              <p:cNvGrpSpPr/>
              <p:nvPr/>
            </p:nvGrpSpPr>
            <p:grpSpPr>
              <a:xfrm>
                <a:off x="7847714" y="2047491"/>
                <a:ext cx="493632" cy="185738"/>
                <a:chOff x="6670266" y="2047491"/>
                <a:chExt cx="493632" cy="185738"/>
              </a:xfrm>
              <a:grpFill/>
            </p:grpSpPr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EA86CB7E-592C-5D20-1110-4CE47792ACC2}"/>
                    </a:ext>
                  </a:extLst>
                </p:cNvPr>
                <p:cNvSpPr/>
                <p:nvPr/>
              </p:nvSpPr>
              <p:spPr>
                <a:xfrm>
                  <a:off x="6670266" y="2047492"/>
                  <a:ext cx="199270" cy="185737"/>
                </a:xfrm>
                <a:prstGeom prst="rect">
                  <a:avLst/>
                </a:prstGeom>
                <a:solidFill>
                  <a:srgbClr val="FF8E98"/>
                </a:solidFill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A3E154A4-C776-AD09-C0BB-05D713FF8707}"/>
                    </a:ext>
                  </a:extLst>
                </p:cNvPr>
                <p:cNvSpPr/>
                <p:nvPr/>
              </p:nvSpPr>
              <p:spPr>
                <a:xfrm>
                  <a:off x="6964628" y="2047491"/>
                  <a:ext cx="199270" cy="185737"/>
                </a:xfrm>
                <a:prstGeom prst="rect">
                  <a:avLst/>
                </a:prstGeom>
                <a:solidFill>
                  <a:srgbClr val="FF8E98"/>
                </a:solidFill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20" name="Group 219">
                <a:extLst>
                  <a:ext uri="{FF2B5EF4-FFF2-40B4-BE49-F238E27FC236}">
                    <a16:creationId xmlns:a16="http://schemas.microsoft.com/office/drawing/2014/main" id="{BC59FCA4-77ED-ED66-03E4-AC303222FBF7}"/>
                  </a:ext>
                </a:extLst>
              </p:cNvPr>
              <p:cNvGrpSpPr/>
              <p:nvPr/>
            </p:nvGrpSpPr>
            <p:grpSpPr>
              <a:xfrm>
                <a:off x="8436438" y="2047491"/>
                <a:ext cx="493632" cy="185738"/>
                <a:chOff x="6670266" y="2047491"/>
                <a:chExt cx="493632" cy="185738"/>
              </a:xfrm>
              <a:grpFill/>
            </p:grpSpPr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366B4748-98E7-7754-84F2-C51EBBFC2425}"/>
                    </a:ext>
                  </a:extLst>
                </p:cNvPr>
                <p:cNvSpPr/>
                <p:nvPr/>
              </p:nvSpPr>
              <p:spPr>
                <a:xfrm>
                  <a:off x="6670266" y="2047492"/>
                  <a:ext cx="199270" cy="1857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FE35F1ED-C145-37D6-EA2E-D25F66A2C091}"/>
                    </a:ext>
                  </a:extLst>
                </p:cNvPr>
                <p:cNvSpPr/>
                <p:nvPr/>
              </p:nvSpPr>
              <p:spPr>
                <a:xfrm>
                  <a:off x="6964628" y="2047491"/>
                  <a:ext cx="199270" cy="18573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DA69C3C3-1FA0-C530-00DF-5BB6202179A2}"/>
                </a:ext>
              </a:extLst>
            </p:cNvPr>
            <p:cNvSpPr/>
            <p:nvPr/>
          </p:nvSpPr>
          <p:spPr>
            <a:xfrm>
              <a:off x="11180602" y="2811030"/>
              <a:ext cx="511789" cy="2402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Off</a:t>
              </a:r>
            </a:p>
          </p:txBody>
        </p: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29FFB0F3-607D-655D-7FBD-EC5C6A6A19F7}"/>
                </a:ext>
              </a:extLst>
            </p:cNvPr>
            <p:cNvGrpSpPr/>
            <p:nvPr/>
          </p:nvGrpSpPr>
          <p:grpSpPr>
            <a:xfrm>
              <a:off x="9336324" y="2113076"/>
              <a:ext cx="1833969" cy="1408150"/>
              <a:chOff x="6619306" y="1975873"/>
              <a:chExt cx="1833969" cy="1408150"/>
            </a:xfrm>
          </p:grpSpPr>
          <p:sp>
            <p:nvSpPr>
              <p:cNvPr id="232" name="L-Shape 231">
                <a:extLst>
                  <a:ext uri="{FF2B5EF4-FFF2-40B4-BE49-F238E27FC236}">
                    <a16:creationId xmlns:a16="http://schemas.microsoft.com/office/drawing/2014/main" id="{AF4A20AE-5C41-92CC-EBAF-E471F4018054}"/>
                  </a:ext>
                </a:extLst>
              </p:cNvPr>
              <p:cNvSpPr/>
              <p:nvPr/>
            </p:nvSpPr>
            <p:spPr>
              <a:xfrm rot="5400000">
                <a:off x="6232416" y="2389951"/>
                <a:ext cx="1405922" cy="582221"/>
              </a:xfrm>
              <a:prstGeom prst="corner">
                <a:avLst>
                  <a:gd name="adj1" fmla="val 49985"/>
                  <a:gd name="adj2" fmla="val 141597"/>
                </a:avLst>
              </a:prstGeom>
              <a:noFill/>
              <a:ln w="19050">
                <a:solidFill>
                  <a:schemeClr val="accent6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5A68B9EB-89F9-7037-49F4-845AEE352897}"/>
                  </a:ext>
                </a:extLst>
              </p:cNvPr>
              <p:cNvSpPr/>
              <p:nvPr/>
            </p:nvSpPr>
            <p:spPr>
              <a:xfrm>
                <a:off x="7079234" y="2977614"/>
                <a:ext cx="630686" cy="240236"/>
              </a:xfrm>
              <a:prstGeom prst="rect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solidFill>
                      <a:srgbClr val="002060"/>
                    </a:solidFill>
                  </a:rPr>
                  <a:t>JobB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34" name="L-Shape 233">
                <a:extLst>
                  <a:ext uri="{FF2B5EF4-FFF2-40B4-BE49-F238E27FC236}">
                    <a16:creationId xmlns:a16="http://schemas.microsoft.com/office/drawing/2014/main" id="{42F75AA7-79B5-A5A4-2065-0F82D534FB7A}"/>
                  </a:ext>
                </a:extLst>
              </p:cNvPr>
              <p:cNvSpPr/>
              <p:nvPr/>
            </p:nvSpPr>
            <p:spPr>
              <a:xfrm rot="16200000">
                <a:off x="6679840" y="2259978"/>
                <a:ext cx="1405922" cy="842167"/>
              </a:xfrm>
              <a:prstGeom prst="corner">
                <a:avLst>
                  <a:gd name="adj1" fmla="val 64005"/>
                  <a:gd name="adj2" fmla="val 63869"/>
                </a:avLst>
              </a:prstGeom>
              <a:noFill/>
              <a:ln w="19050"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L-Shape 234">
                <a:extLst>
                  <a:ext uri="{FF2B5EF4-FFF2-40B4-BE49-F238E27FC236}">
                    <a16:creationId xmlns:a16="http://schemas.microsoft.com/office/drawing/2014/main" id="{21E66B86-4DA3-5227-DDED-AA1D09AC71D9}"/>
                  </a:ext>
                </a:extLst>
              </p:cNvPr>
              <p:cNvSpPr/>
              <p:nvPr/>
            </p:nvSpPr>
            <p:spPr>
              <a:xfrm rot="16200000">
                <a:off x="7422839" y="2410595"/>
                <a:ext cx="1405922" cy="536477"/>
              </a:xfrm>
              <a:prstGeom prst="corner">
                <a:avLst>
                  <a:gd name="adj1" fmla="val 64005"/>
                  <a:gd name="adj2" fmla="val 262066"/>
                </a:avLst>
              </a:prstGeom>
              <a:noFill/>
              <a:ln w="19050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7CDAB86E-5018-829F-8970-432B950215D7}"/>
                  </a:ext>
                </a:extLst>
              </p:cNvPr>
              <p:cNvSpPr/>
              <p:nvPr/>
            </p:nvSpPr>
            <p:spPr>
              <a:xfrm>
                <a:off x="7822589" y="2401673"/>
                <a:ext cx="630686" cy="240236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solidFill>
                      <a:schemeClr val="accent2"/>
                    </a:solidFill>
                  </a:rPr>
                  <a:t>JobC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AEB5FE19-9BE9-645B-3381-7D3AD06FB0DA}"/>
                  </a:ext>
                </a:extLst>
              </p:cNvPr>
              <p:cNvSpPr/>
              <p:nvPr/>
            </p:nvSpPr>
            <p:spPr>
              <a:xfrm>
                <a:off x="6619306" y="2161437"/>
                <a:ext cx="630686" cy="2402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solidFill>
                      <a:schemeClr val="accent6"/>
                    </a:solidFill>
                  </a:rPr>
                  <a:t>JobA</a:t>
                </a:r>
                <a:endParaRPr lang="en-US" dirty="0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2BABE08A-C64B-3BB3-ACEB-82129E73B570}"/>
                </a:ext>
              </a:extLst>
            </p:cNvPr>
            <p:cNvSpPr/>
            <p:nvPr/>
          </p:nvSpPr>
          <p:spPr>
            <a:xfrm>
              <a:off x="9462709" y="1861643"/>
              <a:ext cx="1111870" cy="12355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63000">
                  <a:srgbClr val="FF8E98"/>
                </a:gs>
                <a:gs pos="100000">
                  <a:srgbClr val="FF4A52"/>
                </a:gs>
              </a:gsLst>
              <a:lin ang="10800000" scaled="1"/>
              <a:tileRect/>
            </a:gra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9AEB5596-6182-3D2C-0A71-6CF588AE5644}"/>
                </a:ext>
              </a:extLst>
            </p:cNvPr>
            <p:cNvSpPr txBox="1"/>
            <p:nvPr/>
          </p:nvSpPr>
          <p:spPr>
            <a:xfrm>
              <a:off x="6860330" y="1716669"/>
              <a:ext cx="4048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Node Power Bound: </a:t>
              </a:r>
              <a:r>
                <a:rPr lang="en-US" i="1" dirty="0">
                  <a:solidFill>
                    <a:srgbClr val="FF0000"/>
                  </a:solidFill>
                </a:rPr>
                <a:t>High</a:t>
              </a: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A338D1BB-04EC-7F2C-82B2-8D1CD5D11054}"/>
                </a:ext>
              </a:extLst>
            </p:cNvPr>
            <p:cNvSpPr txBox="1"/>
            <p:nvPr/>
          </p:nvSpPr>
          <p:spPr>
            <a:xfrm>
              <a:off x="10587026" y="1713144"/>
              <a:ext cx="568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Low</a:t>
              </a:r>
            </a:p>
          </p:txBody>
        </p:sp>
      </p:grpSp>
      <p:sp>
        <p:nvSpPr>
          <p:cNvPr id="245" name="Rectangle 244">
            <a:extLst>
              <a:ext uri="{FF2B5EF4-FFF2-40B4-BE49-F238E27FC236}">
                <a16:creationId xmlns:a16="http://schemas.microsoft.com/office/drawing/2014/main" id="{BAE1B9CB-8D98-C570-E5D4-ED3A1ACBEF0E}"/>
              </a:ext>
            </a:extLst>
          </p:cNvPr>
          <p:cNvSpPr/>
          <p:nvPr/>
        </p:nvSpPr>
        <p:spPr>
          <a:xfrm>
            <a:off x="9008588" y="6217231"/>
            <a:ext cx="1878492" cy="492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F0FD1698-1099-57F3-4E91-900E398C15A4}"/>
              </a:ext>
            </a:extLst>
          </p:cNvPr>
          <p:cNvGrpSpPr/>
          <p:nvPr/>
        </p:nvGrpSpPr>
        <p:grpSpPr>
          <a:xfrm>
            <a:off x="6333983" y="3969128"/>
            <a:ext cx="5370551" cy="2518377"/>
            <a:chOff x="6333983" y="3969128"/>
            <a:chExt cx="5370551" cy="2518377"/>
          </a:xfrm>
        </p:grpSpPr>
        <p:pic>
          <p:nvPicPr>
            <p:cNvPr id="10" name="Picture 2" descr="DEEP-SEA Project Logo">
              <a:extLst>
                <a:ext uri="{FF2B5EF4-FFF2-40B4-BE49-F238E27FC236}">
                  <a16:creationId xmlns:a16="http://schemas.microsoft.com/office/drawing/2014/main" id="{B0DDEC8C-9083-0420-8912-DDFAD29363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9852" y="5773192"/>
              <a:ext cx="2337170" cy="389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37C4D56-40DC-3645-0AFE-DE53773DE3D8}"/>
                </a:ext>
              </a:extLst>
            </p:cNvPr>
            <p:cNvSpPr txBox="1"/>
            <p:nvPr/>
          </p:nvSpPr>
          <p:spPr>
            <a:xfrm>
              <a:off x="6486689" y="3969128"/>
              <a:ext cx="48881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u="sng" dirty="0"/>
                <a:t>Ongoing Efforts toward </a:t>
              </a:r>
              <a:r>
                <a:rPr lang="en-US" sz="2000" b="1" u="sng" dirty="0">
                  <a:solidFill>
                    <a:srgbClr val="7030A0"/>
                  </a:solidFill>
                </a:rPr>
                <a:t>Malleability</a:t>
              </a:r>
              <a:r>
                <a:rPr lang="en-US" sz="2000" b="1" u="sng" dirty="0"/>
                <a:t> Support</a:t>
              </a:r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E546168B-5175-6FB2-2EBB-B7443CF2DD91}"/>
                </a:ext>
              </a:extLst>
            </p:cNvPr>
            <p:cNvSpPr txBox="1"/>
            <p:nvPr/>
          </p:nvSpPr>
          <p:spPr>
            <a:xfrm>
              <a:off x="6503308" y="5361283"/>
              <a:ext cx="1483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Our Projects: </a:t>
              </a:r>
            </a:p>
          </p:txBody>
        </p:sp>
        <p:pic>
          <p:nvPicPr>
            <p:cNvPr id="2050" name="Picture 2" descr="MPI Forum">
              <a:extLst>
                <a:ext uri="{FF2B5EF4-FFF2-40B4-BE49-F238E27FC236}">
                  <a16:creationId xmlns:a16="http://schemas.microsoft.com/office/drawing/2014/main" id="{FB929CE0-D7A9-308D-BBFD-1C11F794DB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3983" y="4770316"/>
              <a:ext cx="1274119" cy="551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27ACD092-0E37-60FB-78FA-64DEAE8F46DB}"/>
                </a:ext>
              </a:extLst>
            </p:cNvPr>
            <p:cNvSpPr txBox="1"/>
            <p:nvPr/>
          </p:nvSpPr>
          <p:spPr>
            <a:xfrm>
              <a:off x="6475840" y="4316153"/>
              <a:ext cx="2114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Closs Layer Support:</a:t>
              </a: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10DB89F1-8F6F-CCB1-43E3-7A6A7B1EEFDD}"/>
                </a:ext>
              </a:extLst>
            </p:cNvPr>
            <p:cNvSpPr txBox="1"/>
            <p:nvPr/>
          </p:nvSpPr>
          <p:spPr>
            <a:xfrm>
              <a:off x="7583090" y="4577749"/>
              <a:ext cx="49084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/>
                <a:t>+</a:t>
              </a:r>
              <a:endParaRPr lang="en-US" dirty="0"/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118162C7-B822-A243-B684-23FD851F74D8}"/>
                </a:ext>
              </a:extLst>
            </p:cNvPr>
            <p:cNvSpPr txBox="1"/>
            <p:nvPr/>
          </p:nvSpPr>
          <p:spPr>
            <a:xfrm>
              <a:off x="7940247" y="4685563"/>
              <a:ext cx="11689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/>
                <a:t>PMIx</a:t>
              </a:r>
              <a:endParaRPr lang="en-US" b="1" dirty="0"/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7816D2B3-DF49-D04A-E2F7-8740B2F7FE30}"/>
                </a:ext>
              </a:extLst>
            </p:cNvPr>
            <p:cNvSpPr txBox="1"/>
            <p:nvPr/>
          </p:nvSpPr>
          <p:spPr>
            <a:xfrm>
              <a:off x="8950462" y="4580027"/>
              <a:ext cx="49084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/>
                <a:t>+</a:t>
              </a:r>
              <a:endParaRPr lang="en-US" dirty="0"/>
            </a:p>
          </p:txBody>
        </p:sp>
        <p:pic>
          <p:nvPicPr>
            <p:cNvPr id="2052" name="Picture 4" descr="Slurm Workload Manager - Wikipedia">
              <a:extLst>
                <a:ext uri="{FF2B5EF4-FFF2-40B4-BE49-F238E27FC236}">
                  <a16:creationId xmlns:a16="http://schemas.microsoft.com/office/drawing/2014/main" id="{555ED44F-BAA3-D30A-B0E6-B84BF0E0C8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6444" y="4557494"/>
              <a:ext cx="955253" cy="872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Flux">
              <a:extLst>
                <a:ext uri="{FF2B5EF4-FFF2-40B4-BE49-F238E27FC236}">
                  <a16:creationId xmlns:a16="http://schemas.microsoft.com/office/drawing/2014/main" id="{09B48D44-724A-DAF6-04C7-C4C39A0A8D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2747" y="4685485"/>
              <a:ext cx="1241787" cy="579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6" name="Picture 8" descr="TIME-X">
              <a:extLst>
                <a:ext uri="{FF2B5EF4-FFF2-40B4-BE49-F238E27FC236}">
                  <a16:creationId xmlns:a16="http://schemas.microsoft.com/office/drawing/2014/main" id="{842524EA-B1BA-7B8A-8FBC-606335874E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2959" y="5567163"/>
              <a:ext cx="1790723" cy="920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883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12142-DCBA-B088-C032-CD7155931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Carbon-aware Scheduling and Checkpointing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03654-6761-3120-CC89-E2A8E2646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973" y="1724480"/>
            <a:ext cx="10681271" cy="2254205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solidFill>
                  <a:schemeClr val="accent1"/>
                </a:solidFill>
              </a:rPr>
              <a:t>Concept: </a:t>
            </a:r>
            <a:r>
              <a:rPr lang="en-US" dirty="0"/>
              <a:t>Adapt the system loads so as to have less jobs/loads when the carbon intensity is higher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solidFill>
                  <a:schemeClr val="accent1"/>
                </a:solidFill>
              </a:rPr>
              <a:t>Promising Solution: </a:t>
            </a:r>
            <a:r>
              <a:rPr lang="en-US" b="1" i="1" dirty="0">
                <a:solidFill>
                  <a:srgbClr val="FF0000"/>
                </a:solidFill>
              </a:rPr>
              <a:t>Peak Load Shifting</a:t>
            </a:r>
          </a:p>
          <a:p>
            <a:pPr lvl="1">
              <a:lnSpc>
                <a:spcPct val="110000"/>
              </a:lnSpc>
            </a:pPr>
            <a:r>
              <a:rPr lang="en-US" b="1" dirty="0">
                <a:solidFill>
                  <a:schemeClr val="accent1"/>
                </a:solidFill>
              </a:rPr>
              <a:t>Proactive: </a:t>
            </a:r>
            <a:r>
              <a:rPr lang="en-US" b="1" i="1" dirty="0"/>
              <a:t>predict </a:t>
            </a:r>
            <a:r>
              <a:rPr lang="en-US" dirty="0"/>
              <a:t>the duration of </a:t>
            </a:r>
            <a:r>
              <a:rPr lang="en-US" b="1" i="1" dirty="0">
                <a:solidFill>
                  <a:srgbClr val="00B050"/>
                </a:solidFill>
              </a:rPr>
              <a:t>green </a:t>
            </a:r>
            <a:r>
              <a:rPr lang="en-US" b="1" i="1" dirty="0"/>
              <a:t>(low carbon intensity) period </a:t>
            </a:r>
            <a:r>
              <a:rPr lang="en-US" dirty="0"/>
              <a:t>and optimize the scheduling decisions (e.g., green period-aware backfilling)</a:t>
            </a:r>
          </a:p>
          <a:p>
            <a:pPr lvl="1">
              <a:lnSpc>
                <a:spcPct val="110000"/>
              </a:lnSpc>
            </a:pPr>
            <a:r>
              <a:rPr lang="en-US" b="1" dirty="0">
                <a:solidFill>
                  <a:schemeClr val="accent1"/>
                </a:solidFill>
              </a:rPr>
              <a:t>Reactive: </a:t>
            </a:r>
            <a:r>
              <a:rPr lang="en-US" dirty="0"/>
              <a:t>suspending, checkpointing, and restarting (large) jobs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5E161-3804-9FE3-93AD-9E09C111A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Sustainable Supercomputing SC’23, Nov 12,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6B03A-0DCA-2A39-97A3-1109A982D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Sustainability in HPC: Vision and Opportunities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E7AEC-9406-FB2D-CB2A-6FC1599A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D93000C-4D4E-C57B-B305-A47717C1F530}"/>
              </a:ext>
            </a:extLst>
          </p:cNvPr>
          <p:cNvGrpSpPr/>
          <p:nvPr/>
        </p:nvGrpSpPr>
        <p:grpSpPr>
          <a:xfrm>
            <a:off x="415482" y="3684939"/>
            <a:ext cx="5351020" cy="2758593"/>
            <a:chOff x="415482" y="3496257"/>
            <a:chExt cx="5351020" cy="2758593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50DC11CA-2CFD-08CD-856A-0B97B002C9A2}"/>
                </a:ext>
              </a:extLst>
            </p:cNvPr>
            <p:cNvGrpSpPr/>
            <p:nvPr/>
          </p:nvGrpSpPr>
          <p:grpSpPr>
            <a:xfrm>
              <a:off x="415482" y="3496257"/>
              <a:ext cx="5351020" cy="2758593"/>
              <a:chOff x="415482" y="3496257"/>
              <a:chExt cx="5351020" cy="2758593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1B9DEAA4-00A7-E9F8-7CBE-B368A571E311}"/>
                  </a:ext>
                </a:extLst>
              </p:cNvPr>
              <p:cNvGrpSpPr/>
              <p:nvPr/>
            </p:nvGrpSpPr>
            <p:grpSpPr>
              <a:xfrm>
                <a:off x="415482" y="3908794"/>
                <a:ext cx="5351020" cy="2346056"/>
                <a:chOff x="428927" y="3965420"/>
                <a:chExt cx="5351020" cy="2346056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5B69D4AD-C5DB-D662-F216-7910423021D5}"/>
                    </a:ext>
                  </a:extLst>
                </p:cNvPr>
                <p:cNvGrpSpPr/>
                <p:nvPr/>
              </p:nvGrpSpPr>
              <p:grpSpPr>
                <a:xfrm>
                  <a:off x="428927" y="3965420"/>
                  <a:ext cx="5351020" cy="2346056"/>
                  <a:chOff x="623852" y="3927993"/>
                  <a:chExt cx="5351020" cy="2346056"/>
                </a:xfrm>
              </p:grpSpPr>
              <p:grpSp>
                <p:nvGrpSpPr>
                  <p:cNvPr id="13" name="Group 12">
                    <a:extLst>
                      <a:ext uri="{FF2B5EF4-FFF2-40B4-BE49-F238E27FC236}">
                        <a16:creationId xmlns:a16="http://schemas.microsoft.com/office/drawing/2014/main" id="{586F69FC-4819-A15A-E9FB-7C724E415698}"/>
                      </a:ext>
                    </a:extLst>
                  </p:cNvPr>
                  <p:cNvGrpSpPr/>
                  <p:nvPr/>
                </p:nvGrpSpPr>
                <p:grpSpPr>
                  <a:xfrm>
                    <a:off x="623852" y="4222468"/>
                    <a:ext cx="5351020" cy="2051581"/>
                    <a:chOff x="466717" y="4226253"/>
                    <a:chExt cx="5351020" cy="2051581"/>
                  </a:xfrm>
                </p:grpSpPr>
                <p:sp>
                  <p:nvSpPr>
                    <p:cNvPr id="18" name="TextBox 17">
                      <a:extLst>
                        <a:ext uri="{FF2B5EF4-FFF2-40B4-BE49-F238E27FC236}">
                          <a16:creationId xmlns:a16="http://schemas.microsoft.com/office/drawing/2014/main" id="{460AA896-4EA6-998E-0612-B88961C7FCE0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5308302" y="5768400"/>
                      <a:ext cx="64953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/>
                        <a:t>Time</a:t>
                      </a:r>
                    </a:p>
                  </p:txBody>
                </p:sp>
                <p:grpSp>
                  <p:nvGrpSpPr>
                    <p:cNvPr id="19" name="Group 18">
                      <a:extLst>
                        <a:ext uri="{FF2B5EF4-FFF2-40B4-BE49-F238E27FC236}">
                          <a16:creationId xmlns:a16="http://schemas.microsoft.com/office/drawing/2014/main" id="{DF19780D-070B-9FD9-D71E-451F7E053C5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66717" y="4226253"/>
                      <a:ext cx="5002400" cy="1783052"/>
                      <a:chOff x="3670545" y="4283198"/>
                      <a:chExt cx="5002400" cy="1783052"/>
                    </a:xfrm>
                  </p:grpSpPr>
                  <p:grpSp>
                    <p:nvGrpSpPr>
                      <p:cNvPr id="20" name="Group 19">
                        <a:extLst>
                          <a:ext uri="{FF2B5EF4-FFF2-40B4-BE49-F238E27FC236}">
                            <a16:creationId xmlns:a16="http://schemas.microsoft.com/office/drawing/2014/main" id="{7EFB3788-0A25-676E-E7E7-0E8E9C0E9A5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427519" y="4437066"/>
                        <a:ext cx="4245426" cy="1569309"/>
                        <a:chOff x="1050324" y="3583459"/>
                        <a:chExt cx="5474044" cy="2075936"/>
                      </a:xfrm>
                    </p:grpSpPr>
                    <p:cxnSp>
                      <p:nvCxnSpPr>
                        <p:cNvPr id="24" name="Straight Arrow Connector 23">
                          <a:extLst>
                            <a:ext uri="{FF2B5EF4-FFF2-40B4-BE49-F238E27FC236}">
                              <a16:creationId xmlns:a16="http://schemas.microsoft.com/office/drawing/2014/main" id="{BD101514-0112-9A96-0314-9F5F8FA8CDE1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1050324" y="3583459"/>
                          <a:ext cx="0" cy="2075936"/>
                        </a:xfrm>
                        <a:prstGeom prst="straightConnector1">
                          <a:avLst/>
                        </a:prstGeom>
                        <a:ln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" name="Straight Arrow Connector 24">
                          <a:extLst>
                            <a:ext uri="{FF2B5EF4-FFF2-40B4-BE49-F238E27FC236}">
                              <a16:creationId xmlns:a16="http://schemas.microsoft.com/office/drawing/2014/main" id="{D850F00A-DCDF-38D4-BDC7-7A7BD754EEC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1050324" y="5651158"/>
                          <a:ext cx="5474044" cy="0"/>
                        </a:xfrm>
                        <a:prstGeom prst="straightConnector1">
                          <a:avLst/>
                        </a:prstGeom>
                        <a:ln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1" name="TextBox 20">
                        <a:extLst>
                          <a:ext uri="{FF2B5EF4-FFF2-40B4-BE49-F238E27FC236}">
                            <a16:creationId xmlns:a16="http://schemas.microsoft.com/office/drawing/2014/main" id="{E439E189-5A09-819D-4F7E-05DB577E9F6D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6200000">
                        <a:off x="3102185" y="4851558"/>
                        <a:ext cx="1783052" cy="6463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dirty="0"/>
                          <a:t>Carbon Intensity </a:t>
                        </a:r>
                      </a:p>
                      <a:p>
                        <a:r>
                          <a:rPr lang="en-US" dirty="0"/>
                          <a:t>or System Load</a:t>
                        </a:r>
                      </a:p>
                    </p:txBody>
                  </p:sp>
                  <p:sp>
                    <p:nvSpPr>
                      <p:cNvPr id="22" name="Freeform 21">
                        <a:extLst>
                          <a:ext uri="{FF2B5EF4-FFF2-40B4-BE49-F238E27FC236}">
                            <a16:creationId xmlns:a16="http://schemas.microsoft.com/office/drawing/2014/main" id="{8A89EB16-D73F-7AAD-54EF-24F8254CD36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27512" y="4599715"/>
                        <a:ext cx="4245426" cy="1150019"/>
                      </a:xfrm>
                      <a:custGeom>
                        <a:avLst/>
                        <a:gdLst>
                          <a:gd name="connsiteX0" fmla="*/ 0 w 1524000"/>
                          <a:gd name="connsiteY0" fmla="*/ 582702 h 693636"/>
                          <a:gd name="connsiteX1" fmla="*/ 457200 w 1524000"/>
                          <a:gd name="connsiteY1" fmla="*/ 811 h 693636"/>
                          <a:gd name="connsiteX2" fmla="*/ 983673 w 1524000"/>
                          <a:gd name="connsiteY2" fmla="*/ 693538 h 693636"/>
                          <a:gd name="connsiteX3" fmla="*/ 1524000 w 1524000"/>
                          <a:gd name="connsiteY3" fmla="*/ 56229 h 6936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524000" h="693636">
                            <a:moveTo>
                              <a:pt x="0" y="582702"/>
                            </a:moveTo>
                            <a:cubicBezTo>
                              <a:pt x="146627" y="282520"/>
                              <a:pt x="293255" y="-17662"/>
                              <a:pt x="457200" y="811"/>
                            </a:cubicBezTo>
                            <a:cubicBezTo>
                              <a:pt x="621146" y="19284"/>
                              <a:pt x="805873" y="684302"/>
                              <a:pt x="983673" y="693538"/>
                            </a:cubicBezTo>
                            <a:cubicBezTo>
                              <a:pt x="1161473" y="702774"/>
                              <a:pt x="1524000" y="56229"/>
                              <a:pt x="1524000" y="56229"/>
                            </a:cubicBezTo>
                          </a:path>
                        </a:pathLst>
                      </a:custGeom>
                      <a:noFill/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2DAF05EA-B8C3-CC3A-EBF6-A6FABD718D9C}"/>
                      </a:ext>
                    </a:extLst>
                  </p:cNvPr>
                  <p:cNvSpPr txBox="1"/>
                  <p:nvPr/>
                </p:nvSpPr>
                <p:spPr>
                  <a:xfrm>
                    <a:off x="2246261" y="3927993"/>
                    <a:ext cx="176029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>
                        <a:solidFill>
                          <a:schemeClr val="accent1"/>
                        </a:solidFill>
                      </a:rPr>
                      <a:t>Carbon Intensity</a:t>
                    </a:r>
                  </a:p>
                </p:txBody>
              </p:sp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EB538231-C49B-65C6-EDE2-1B1500A9CBC9}"/>
                      </a:ext>
                    </a:extLst>
                  </p:cNvPr>
                  <p:cNvSpPr txBox="1"/>
                  <p:nvPr/>
                </p:nvSpPr>
                <p:spPr>
                  <a:xfrm>
                    <a:off x="4143891" y="3927993"/>
                    <a:ext cx="137839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>
                        <a:solidFill>
                          <a:srgbClr val="FF0000"/>
                        </a:solidFill>
                      </a:rPr>
                      <a:t>System Load</a:t>
                    </a:r>
                  </a:p>
                </p:txBody>
              </p:sp>
              <p:cxnSp>
                <p:nvCxnSpPr>
                  <p:cNvPr id="16" name="Straight Arrow Connector 15">
                    <a:extLst>
                      <a:ext uri="{FF2B5EF4-FFF2-40B4-BE49-F238E27FC236}">
                        <a16:creationId xmlns:a16="http://schemas.microsoft.com/office/drawing/2014/main" id="{7B5DAD1D-AE20-0A91-3619-0DB06E327A84}"/>
                      </a:ext>
                    </a:extLst>
                  </p:cNvPr>
                  <p:cNvCxnSpPr>
                    <a:cxnSpLocks/>
                    <a:stCxn id="14" idx="2"/>
                  </p:cNvCxnSpPr>
                  <p:nvPr/>
                </p:nvCxnSpPr>
                <p:spPr>
                  <a:xfrm flipH="1">
                    <a:off x="2818730" y="4297325"/>
                    <a:ext cx="307676" cy="29241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Arrow Connector 16">
                    <a:extLst>
                      <a:ext uri="{FF2B5EF4-FFF2-40B4-BE49-F238E27FC236}">
                        <a16:creationId xmlns:a16="http://schemas.microsoft.com/office/drawing/2014/main" id="{DD03F54D-8579-1619-C5D0-CDF382776CB7}"/>
                      </a:ext>
                    </a:extLst>
                  </p:cNvPr>
                  <p:cNvCxnSpPr>
                    <a:cxnSpLocks/>
                    <a:stCxn id="15" idx="2"/>
                  </p:cNvCxnSpPr>
                  <p:nvPr/>
                </p:nvCxnSpPr>
                <p:spPr>
                  <a:xfrm>
                    <a:off x="4833087" y="4297325"/>
                    <a:ext cx="479281" cy="81666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153A5E7-843A-F24D-344C-DA6102512A1C}"/>
                    </a:ext>
                  </a:extLst>
                </p:cNvPr>
                <p:cNvSpPr txBox="1"/>
                <p:nvPr/>
              </p:nvSpPr>
              <p:spPr>
                <a:xfrm>
                  <a:off x="1979590" y="4833107"/>
                  <a:ext cx="6442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FF0000"/>
                      </a:solidFill>
                    </a:rPr>
                    <a:t>Peak</a:t>
                  </a: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A000CC7-5BF4-1902-A00E-1F1A486CC385}"/>
                    </a:ext>
                  </a:extLst>
                </p:cNvPr>
                <p:cNvSpPr txBox="1"/>
                <p:nvPr/>
              </p:nvSpPr>
              <p:spPr>
                <a:xfrm>
                  <a:off x="1670050" y="4266539"/>
                  <a:ext cx="6190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accent1"/>
                      </a:solidFill>
                    </a:rPr>
                    <a:t>High</a:t>
                  </a: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AC6DF59-65C5-F15F-14D1-C742E6664A54}"/>
                    </a:ext>
                  </a:extLst>
                </p:cNvPr>
                <p:cNvSpPr txBox="1"/>
                <p:nvPr/>
              </p:nvSpPr>
              <p:spPr>
                <a:xfrm>
                  <a:off x="3660489" y="5330847"/>
                  <a:ext cx="5769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accent1"/>
                      </a:solidFill>
                    </a:rPr>
                    <a:t>Low</a:t>
                  </a:r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EE1241B-5730-86E5-B9F4-D14FD274DDC8}"/>
                  </a:ext>
                </a:extLst>
              </p:cNvPr>
              <p:cNvSpPr txBox="1"/>
              <p:nvPr/>
            </p:nvSpPr>
            <p:spPr>
              <a:xfrm>
                <a:off x="940049" y="3496257"/>
                <a:ext cx="52931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×</a:t>
                </a:r>
                <a:endParaRPr lang="en-US" sz="3200" b="1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7648D230-730B-2CEE-DF22-895A0F14E3BC}"/>
                </a:ext>
              </a:extLst>
            </p:cNvPr>
            <p:cNvSpPr/>
            <p:nvPr/>
          </p:nvSpPr>
          <p:spPr>
            <a:xfrm>
              <a:off x="1151147" y="4696895"/>
              <a:ext cx="4245426" cy="1150019"/>
            </a:xfrm>
            <a:custGeom>
              <a:avLst/>
              <a:gdLst>
                <a:gd name="connsiteX0" fmla="*/ 0 w 1524000"/>
                <a:gd name="connsiteY0" fmla="*/ 582702 h 693636"/>
                <a:gd name="connsiteX1" fmla="*/ 457200 w 1524000"/>
                <a:gd name="connsiteY1" fmla="*/ 811 h 693636"/>
                <a:gd name="connsiteX2" fmla="*/ 983673 w 1524000"/>
                <a:gd name="connsiteY2" fmla="*/ 693538 h 693636"/>
                <a:gd name="connsiteX3" fmla="*/ 1524000 w 1524000"/>
                <a:gd name="connsiteY3" fmla="*/ 56229 h 69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0" h="693636">
                  <a:moveTo>
                    <a:pt x="0" y="582702"/>
                  </a:moveTo>
                  <a:cubicBezTo>
                    <a:pt x="146627" y="282520"/>
                    <a:pt x="293255" y="-17662"/>
                    <a:pt x="457200" y="811"/>
                  </a:cubicBezTo>
                  <a:cubicBezTo>
                    <a:pt x="621146" y="19284"/>
                    <a:pt x="805873" y="684302"/>
                    <a:pt x="983673" y="693538"/>
                  </a:cubicBezTo>
                  <a:cubicBezTo>
                    <a:pt x="1161473" y="702774"/>
                    <a:pt x="1524000" y="56229"/>
                    <a:pt x="1524000" y="56229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C2095BC-0B54-EBF0-98E7-25D5861EA47A}"/>
              </a:ext>
            </a:extLst>
          </p:cNvPr>
          <p:cNvGrpSpPr/>
          <p:nvPr/>
        </p:nvGrpSpPr>
        <p:grpSpPr>
          <a:xfrm>
            <a:off x="5511545" y="3662262"/>
            <a:ext cx="6379976" cy="2832020"/>
            <a:chOff x="5511545" y="3473580"/>
            <a:chExt cx="6379976" cy="2832020"/>
          </a:xfrm>
        </p:grpSpPr>
        <p:sp>
          <p:nvSpPr>
            <p:cNvPr id="26" name="Left Arrow 25">
              <a:extLst>
                <a:ext uri="{FF2B5EF4-FFF2-40B4-BE49-F238E27FC236}">
                  <a16:creationId xmlns:a16="http://schemas.microsoft.com/office/drawing/2014/main" id="{4275759D-7CED-9291-F79E-55AE34F33929}"/>
                </a:ext>
              </a:extLst>
            </p:cNvPr>
            <p:cNvSpPr/>
            <p:nvPr/>
          </p:nvSpPr>
          <p:spPr>
            <a:xfrm flipH="1">
              <a:off x="5674981" y="4661890"/>
              <a:ext cx="844218" cy="588557"/>
            </a:xfrm>
            <a:prstGeom prst="lef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DE0449E-48FF-8389-E533-8CF30D6EDFB8}"/>
                </a:ext>
              </a:extLst>
            </p:cNvPr>
            <p:cNvSpPr txBox="1"/>
            <p:nvPr/>
          </p:nvSpPr>
          <p:spPr>
            <a:xfrm>
              <a:off x="5511545" y="3891525"/>
              <a:ext cx="116891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i="1" dirty="0">
                  <a:solidFill>
                    <a:srgbClr val="FF0000"/>
                  </a:solidFill>
                </a:rPr>
                <a:t>Peak</a:t>
              </a:r>
            </a:p>
            <a:p>
              <a:pPr algn="ctr"/>
              <a:r>
                <a:rPr lang="en-US" sz="2400" b="1" i="1" dirty="0">
                  <a:solidFill>
                    <a:srgbClr val="FF0000"/>
                  </a:solidFill>
                </a:rPr>
                <a:t>Shifting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B2F2797-1927-032D-7A5D-0B7A13293941}"/>
                </a:ext>
              </a:extLst>
            </p:cNvPr>
            <p:cNvGrpSpPr/>
            <p:nvPr/>
          </p:nvGrpSpPr>
          <p:grpSpPr>
            <a:xfrm>
              <a:off x="6540501" y="3959544"/>
              <a:ext cx="5351020" cy="2346056"/>
              <a:chOff x="428927" y="3965420"/>
              <a:chExt cx="5351020" cy="2346056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E2C77134-9DA2-D310-D36C-D9C714929D8D}"/>
                  </a:ext>
                </a:extLst>
              </p:cNvPr>
              <p:cNvGrpSpPr/>
              <p:nvPr/>
            </p:nvGrpSpPr>
            <p:grpSpPr>
              <a:xfrm>
                <a:off x="428927" y="3965420"/>
                <a:ext cx="5351020" cy="2346056"/>
                <a:chOff x="623852" y="3927993"/>
                <a:chExt cx="5351020" cy="2346056"/>
              </a:xfrm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75A8C292-EC8B-2FB8-AD15-AB91F4E8048B}"/>
                    </a:ext>
                  </a:extLst>
                </p:cNvPr>
                <p:cNvGrpSpPr/>
                <p:nvPr/>
              </p:nvGrpSpPr>
              <p:grpSpPr>
                <a:xfrm>
                  <a:off x="623852" y="4222468"/>
                  <a:ext cx="5351020" cy="2051581"/>
                  <a:chOff x="466717" y="4226253"/>
                  <a:chExt cx="5351020" cy="2051581"/>
                </a:xfrm>
              </p:grpSpPr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D4CD02BD-FF2F-3B94-717F-E9059EB02006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5308302" y="5768400"/>
                    <a:ext cx="64953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Time</a:t>
                    </a:r>
                  </a:p>
                </p:txBody>
              </p:sp>
              <p:grpSp>
                <p:nvGrpSpPr>
                  <p:cNvPr id="40" name="Group 39">
                    <a:extLst>
                      <a:ext uri="{FF2B5EF4-FFF2-40B4-BE49-F238E27FC236}">
                        <a16:creationId xmlns:a16="http://schemas.microsoft.com/office/drawing/2014/main" id="{042D43E7-39E6-7D00-B02B-735F9E935C86}"/>
                      </a:ext>
                    </a:extLst>
                  </p:cNvPr>
                  <p:cNvGrpSpPr/>
                  <p:nvPr/>
                </p:nvGrpSpPr>
                <p:grpSpPr>
                  <a:xfrm>
                    <a:off x="466717" y="4226253"/>
                    <a:ext cx="5002400" cy="1783052"/>
                    <a:chOff x="3670545" y="4283198"/>
                    <a:chExt cx="5002400" cy="1783052"/>
                  </a:xfrm>
                </p:grpSpPr>
                <p:grpSp>
                  <p:nvGrpSpPr>
                    <p:cNvPr id="41" name="Group 40">
                      <a:extLst>
                        <a:ext uri="{FF2B5EF4-FFF2-40B4-BE49-F238E27FC236}">
                          <a16:creationId xmlns:a16="http://schemas.microsoft.com/office/drawing/2014/main" id="{19365BFE-C2FF-04DF-5DF1-2BC3F9CAB6A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427519" y="4437066"/>
                      <a:ext cx="4245426" cy="1569309"/>
                      <a:chOff x="1050324" y="3583459"/>
                      <a:chExt cx="5474044" cy="2075936"/>
                    </a:xfrm>
                  </p:grpSpPr>
                  <p:cxnSp>
                    <p:nvCxnSpPr>
                      <p:cNvPr id="45" name="Straight Arrow Connector 44">
                        <a:extLst>
                          <a:ext uri="{FF2B5EF4-FFF2-40B4-BE49-F238E27FC236}">
                            <a16:creationId xmlns:a16="http://schemas.microsoft.com/office/drawing/2014/main" id="{5F5A7DA7-14D5-461E-88B1-EE52EE29355A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1050324" y="3583459"/>
                        <a:ext cx="0" cy="2075936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" name="Straight Arrow Connector 45">
                        <a:extLst>
                          <a:ext uri="{FF2B5EF4-FFF2-40B4-BE49-F238E27FC236}">
                            <a16:creationId xmlns:a16="http://schemas.microsoft.com/office/drawing/2014/main" id="{CC6524F7-F553-B025-6306-D9A0ED8431D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50324" y="5651158"/>
                        <a:ext cx="5474044" cy="0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2" name="TextBox 41">
                      <a:extLst>
                        <a:ext uri="{FF2B5EF4-FFF2-40B4-BE49-F238E27FC236}">
                          <a16:creationId xmlns:a16="http://schemas.microsoft.com/office/drawing/2014/main" id="{596866D5-18CE-AB0C-0D74-C3F5EB0F6961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3102185" y="4851558"/>
                      <a:ext cx="1783052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/>
                        <a:t>Carbon Intensity </a:t>
                      </a:r>
                    </a:p>
                    <a:p>
                      <a:r>
                        <a:rPr lang="en-US" dirty="0"/>
                        <a:t>or System Load</a:t>
                      </a:r>
                    </a:p>
                  </p:txBody>
                </p:sp>
                <p:sp>
                  <p:nvSpPr>
                    <p:cNvPr id="43" name="Freeform 42">
                      <a:extLst>
                        <a:ext uri="{FF2B5EF4-FFF2-40B4-BE49-F238E27FC236}">
                          <a16:creationId xmlns:a16="http://schemas.microsoft.com/office/drawing/2014/main" id="{75C88B7E-F8D9-7481-E8B0-E188E9CC9B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27512" y="4599715"/>
                      <a:ext cx="4245426" cy="1150019"/>
                    </a:xfrm>
                    <a:custGeom>
                      <a:avLst/>
                      <a:gdLst>
                        <a:gd name="connsiteX0" fmla="*/ 0 w 1524000"/>
                        <a:gd name="connsiteY0" fmla="*/ 582702 h 693636"/>
                        <a:gd name="connsiteX1" fmla="*/ 457200 w 1524000"/>
                        <a:gd name="connsiteY1" fmla="*/ 811 h 693636"/>
                        <a:gd name="connsiteX2" fmla="*/ 983673 w 1524000"/>
                        <a:gd name="connsiteY2" fmla="*/ 693538 h 693636"/>
                        <a:gd name="connsiteX3" fmla="*/ 1524000 w 1524000"/>
                        <a:gd name="connsiteY3" fmla="*/ 56229 h 693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524000" h="693636">
                          <a:moveTo>
                            <a:pt x="0" y="582702"/>
                          </a:moveTo>
                          <a:cubicBezTo>
                            <a:pt x="146627" y="282520"/>
                            <a:pt x="293255" y="-17662"/>
                            <a:pt x="457200" y="811"/>
                          </a:cubicBezTo>
                          <a:cubicBezTo>
                            <a:pt x="621146" y="19284"/>
                            <a:pt x="805873" y="684302"/>
                            <a:pt x="983673" y="693538"/>
                          </a:cubicBezTo>
                          <a:cubicBezTo>
                            <a:pt x="1161473" y="702774"/>
                            <a:pt x="1524000" y="56229"/>
                            <a:pt x="1524000" y="56229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" name="Freeform 43">
                      <a:extLst>
                        <a:ext uri="{FF2B5EF4-FFF2-40B4-BE49-F238E27FC236}">
                          <a16:creationId xmlns:a16="http://schemas.microsoft.com/office/drawing/2014/main" id="{07652F51-C1A2-BA4B-E82F-EF58C7A745E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427512" y="4743435"/>
                      <a:ext cx="4245426" cy="1156246"/>
                    </a:xfrm>
                    <a:custGeom>
                      <a:avLst/>
                      <a:gdLst>
                        <a:gd name="connsiteX0" fmla="*/ 0 w 1524000"/>
                        <a:gd name="connsiteY0" fmla="*/ 582702 h 693636"/>
                        <a:gd name="connsiteX1" fmla="*/ 457200 w 1524000"/>
                        <a:gd name="connsiteY1" fmla="*/ 811 h 693636"/>
                        <a:gd name="connsiteX2" fmla="*/ 983673 w 1524000"/>
                        <a:gd name="connsiteY2" fmla="*/ 693538 h 693636"/>
                        <a:gd name="connsiteX3" fmla="*/ 1524000 w 1524000"/>
                        <a:gd name="connsiteY3" fmla="*/ 56229 h 693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524000" h="693636">
                          <a:moveTo>
                            <a:pt x="0" y="582702"/>
                          </a:moveTo>
                          <a:cubicBezTo>
                            <a:pt x="146627" y="282520"/>
                            <a:pt x="293255" y="-17662"/>
                            <a:pt x="457200" y="811"/>
                          </a:cubicBezTo>
                          <a:cubicBezTo>
                            <a:pt x="621146" y="19284"/>
                            <a:pt x="805873" y="684302"/>
                            <a:pt x="983673" y="693538"/>
                          </a:cubicBezTo>
                          <a:cubicBezTo>
                            <a:pt x="1161473" y="702774"/>
                            <a:pt x="1524000" y="56229"/>
                            <a:pt x="1524000" y="56229"/>
                          </a:cubicBezTo>
                        </a:path>
                      </a:pathLst>
                    </a:custGeom>
                    <a:no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5B3B687-2586-CA62-7BDD-F7ADF928969A}"/>
                    </a:ext>
                  </a:extLst>
                </p:cNvPr>
                <p:cNvSpPr txBox="1"/>
                <p:nvPr/>
              </p:nvSpPr>
              <p:spPr>
                <a:xfrm>
                  <a:off x="2246261" y="3927993"/>
                  <a:ext cx="17602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accent1"/>
                      </a:solidFill>
                    </a:rPr>
                    <a:t>Carbon Intensity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BDE87373-348A-AE54-AAFB-628447559748}"/>
                    </a:ext>
                  </a:extLst>
                </p:cNvPr>
                <p:cNvSpPr txBox="1"/>
                <p:nvPr/>
              </p:nvSpPr>
              <p:spPr>
                <a:xfrm>
                  <a:off x="4143891" y="3927993"/>
                  <a:ext cx="13783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FF0000"/>
                      </a:solidFill>
                    </a:rPr>
                    <a:t>System Load</a:t>
                  </a:r>
                </a:p>
              </p:txBody>
            </p:sp>
            <p:cxnSp>
              <p:nvCxnSpPr>
                <p:cNvPr id="37" name="Straight Arrow Connector 36">
                  <a:extLst>
                    <a:ext uri="{FF2B5EF4-FFF2-40B4-BE49-F238E27FC236}">
                      <a16:creationId xmlns:a16="http://schemas.microsoft.com/office/drawing/2014/main" id="{8163A0D8-3568-F923-2C2F-F6451E3303D1}"/>
                    </a:ext>
                  </a:extLst>
                </p:cNvPr>
                <p:cNvCxnSpPr>
                  <a:cxnSpLocks/>
                  <a:stCxn id="35" idx="2"/>
                </p:cNvCxnSpPr>
                <p:nvPr/>
              </p:nvCxnSpPr>
              <p:spPr>
                <a:xfrm flipH="1">
                  <a:off x="2797045" y="4297325"/>
                  <a:ext cx="329361" cy="25927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F2B54AFD-6D0A-72FE-5631-DAA4207DA2DA}"/>
                    </a:ext>
                  </a:extLst>
                </p:cNvPr>
                <p:cNvCxnSpPr>
                  <a:cxnSpLocks/>
                  <a:stCxn id="36" idx="2"/>
                </p:cNvCxnSpPr>
                <p:nvPr/>
              </p:nvCxnSpPr>
              <p:spPr>
                <a:xfrm flipH="1">
                  <a:off x="4643802" y="4297325"/>
                  <a:ext cx="189285" cy="62729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A205939-2C55-9C80-5375-0A7E761CD2EE}"/>
                  </a:ext>
                </a:extLst>
              </p:cNvPr>
              <p:cNvSpPr txBox="1"/>
              <p:nvPr/>
            </p:nvSpPr>
            <p:spPr>
              <a:xfrm>
                <a:off x="3635339" y="4323125"/>
                <a:ext cx="6442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Peak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BBF92C7-50ED-0488-6750-94B9F9489C77}"/>
                  </a:ext>
                </a:extLst>
              </p:cNvPr>
              <p:cNvSpPr txBox="1"/>
              <p:nvPr/>
            </p:nvSpPr>
            <p:spPr>
              <a:xfrm>
                <a:off x="1694312" y="4278940"/>
                <a:ext cx="6190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1"/>
                    </a:solidFill>
                  </a:rPr>
                  <a:t>High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03F5CC0-3EC8-0FD1-EF39-8E7E5CCFC315}"/>
                  </a:ext>
                </a:extLst>
              </p:cNvPr>
              <p:cNvSpPr txBox="1"/>
              <p:nvPr/>
            </p:nvSpPr>
            <p:spPr>
              <a:xfrm>
                <a:off x="3660489" y="5351950"/>
                <a:ext cx="5769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1"/>
                    </a:solidFill>
                  </a:rPr>
                  <a:t>Low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409044C-2E95-ADA4-4E8E-1179F9E67F06}"/>
                </a:ext>
              </a:extLst>
            </p:cNvPr>
            <p:cNvSpPr txBox="1"/>
            <p:nvPr/>
          </p:nvSpPr>
          <p:spPr>
            <a:xfrm>
              <a:off x="7281625" y="3473580"/>
              <a:ext cx="56618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○</a:t>
              </a:r>
              <a:endParaRPr lang="en-US" sz="32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D9A3907-5B7F-8DE6-FC2E-679BE64AE8B1}"/>
                </a:ext>
              </a:extLst>
            </p:cNvPr>
            <p:cNvSpPr/>
            <p:nvPr/>
          </p:nvSpPr>
          <p:spPr>
            <a:xfrm>
              <a:off x="7274046" y="4728272"/>
              <a:ext cx="4245426" cy="1150019"/>
            </a:xfrm>
            <a:custGeom>
              <a:avLst/>
              <a:gdLst>
                <a:gd name="connsiteX0" fmla="*/ 0 w 1524000"/>
                <a:gd name="connsiteY0" fmla="*/ 582702 h 693636"/>
                <a:gd name="connsiteX1" fmla="*/ 457200 w 1524000"/>
                <a:gd name="connsiteY1" fmla="*/ 811 h 693636"/>
                <a:gd name="connsiteX2" fmla="*/ 983673 w 1524000"/>
                <a:gd name="connsiteY2" fmla="*/ 693538 h 693636"/>
                <a:gd name="connsiteX3" fmla="*/ 1524000 w 1524000"/>
                <a:gd name="connsiteY3" fmla="*/ 56229 h 69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0" h="693636">
                  <a:moveTo>
                    <a:pt x="0" y="582702"/>
                  </a:moveTo>
                  <a:cubicBezTo>
                    <a:pt x="146627" y="282520"/>
                    <a:pt x="293255" y="-17662"/>
                    <a:pt x="457200" y="811"/>
                  </a:cubicBezTo>
                  <a:cubicBezTo>
                    <a:pt x="621146" y="19284"/>
                    <a:pt x="805873" y="684302"/>
                    <a:pt x="983673" y="693538"/>
                  </a:cubicBezTo>
                  <a:cubicBezTo>
                    <a:pt x="1161473" y="702774"/>
                    <a:pt x="1524000" y="56229"/>
                    <a:pt x="1524000" y="56229"/>
                  </a:cubicBezTo>
                </a:path>
              </a:pathLst>
            </a:cu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ight Arrow 51">
              <a:extLst>
                <a:ext uri="{FF2B5EF4-FFF2-40B4-BE49-F238E27FC236}">
                  <a16:creationId xmlns:a16="http://schemas.microsoft.com/office/drawing/2014/main" id="{CE5433D6-BED8-DA21-55AA-0A1480A4F52D}"/>
                </a:ext>
              </a:extLst>
            </p:cNvPr>
            <p:cNvSpPr/>
            <p:nvPr/>
          </p:nvSpPr>
          <p:spPr>
            <a:xfrm>
              <a:off x="8920708" y="4747450"/>
              <a:ext cx="703858" cy="259273"/>
            </a:xfrm>
            <a:prstGeom prst="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131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359F3-1725-0BCE-3204-FA437AEB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</a:t>
            </a:r>
            <a:r>
              <a:rPr lang="en-US" dirty="0" err="1"/>
              <a:t>HPC</a:t>
            </a:r>
            <a:r>
              <a:rPr lang="en-US" dirty="0"/>
              <a:t> Users </a:t>
            </a:r>
            <a:r>
              <a:rPr lang="en-US" dirty="0">
                <a:solidFill>
                  <a:srgbClr val="00B050"/>
                </a:solidFill>
              </a:rPr>
              <a:t>Greener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67CF5-0E94-D7A6-7BCA-1E0BDA97E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6671873" cy="451891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Users can also contribute to </a:t>
            </a:r>
            <a:r>
              <a:rPr lang="en-US" b="1" i="1" dirty="0"/>
              <a:t>peak shifting</a:t>
            </a:r>
            <a:r>
              <a:rPr lang="en-US" dirty="0"/>
              <a:t> &amp; </a:t>
            </a:r>
            <a:r>
              <a:rPr lang="en-US" b="1" i="1" dirty="0"/>
              <a:t>energy footprint reduction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b="1" dirty="0">
                <a:solidFill>
                  <a:schemeClr val="accent1"/>
                </a:solidFill>
              </a:rPr>
              <a:t>Peak shifting: </a:t>
            </a:r>
            <a:r>
              <a:rPr lang="en-US" dirty="0"/>
              <a:t>by submitting their jobs in a </a:t>
            </a:r>
            <a:r>
              <a:rPr lang="en-US" b="1" i="1" dirty="0">
                <a:solidFill>
                  <a:srgbClr val="00B050"/>
                </a:solidFill>
              </a:rPr>
              <a:t>green queue</a:t>
            </a:r>
            <a:endParaRPr lang="en-US" dirty="0"/>
          </a:p>
          <a:p>
            <a:pPr lvl="2">
              <a:lnSpc>
                <a:spcPct val="100000"/>
              </a:lnSpc>
            </a:pPr>
            <a:r>
              <a:rPr lang="en-US" dirty="0"/>
              <a:t>Economical &amp; low priority if not in the green period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Accept power capping, scale shrink, or suspend</a:t>
            </a:r>
          </a:p>
          <a:p>
            <a:pPr lvl="1">
              <a:lnSpc>
                <a:spcPct val="100000"/>
              </a:lnSpc>
            </a:pPr>
            <a:r>
              <a:rPr lang="en-US" b="1" dirty="0">
                <a:solidFill>
                  <a:schemeClr val="accent1"/>
                </a:solidFill>
              </a:rPr>
              <a:t>Energy footprint reduction: </a:t>
            </a:r>
            <a:r>
              <a:rPr lang="en-US" dirty="0"/>
              <a:t>by job-level optimizations for energy reduction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Code optimizations, energy-efficient libraries, etc.</a:t>
            </a:r>
          </a:p>
          <a:p>
            <a:pPr>
              <a:lnSpc>
                <a:spcPct val="100000"/>
              </a:lnSpc>
            </a:pPr>
            <a:r>
              <a:rPr lang="en-US" b="1" i="1" dirty="0">
                <a:solidFill>
                  <a:srgbClr val="FF0000"/>
                </a:solidFill>
              </a:rPr>
              <a:t>Should provide right feedback &amp; incentives to users to make them green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355CF-431C-433B-017D-9108F0E4A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Sustainable Supercomputing SC’23, Nov 12,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D9E51-2BB0-F8B7-C407-7F4F8C6E6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Sustainability in HPC: Vision and Opportunities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EA6BC-F78D-9981-AABC-C42C255C0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FBB3699-2B89-FAA8-B631-6286E7692ACF}"/>
              </a:ext>
            </a:extLst>
          </p:cNvPr>
          <p:cNvGrpSpPr/>
          <p:nvPr/>
        </p:nvGrpSpPr>
        <p:grpSpPr>
          <a:xfrm>
            <a:off x="7564059" y="1116806"/>
            <a:ext cx="1681925" cy="2073297"/>
            <a:chOff x="7564059" y="1116806"/>
            <a:chExt cx="1681925" cy="207329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70CF38E-5D6C-93E9-EFD1-DFEF71B7BF57}"/>
                </a:ext>
              </a:extLst>
            </p:cNvPr>
            <p:cNvSpPr txBox="1"/>
            <p:nvPr/>
          </p:nvSpPr>
          <p:spPr>
            <a:xfrm>
              <a:off x="8164109" y="2820771"/>
              <a:ext cx="6896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OMG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AEB6009-8E6F-84C9-43AB-0737DD5A56E2}"/>
                </a:ext>
              </a:extLst>
            </p:cNvPr>
            <p:cNvSpPr txBox="1"/>
            <p:nvPr/>
          </p:nvSpPr>
          <p:spPr>
            <a:xfrm>
              <a:off x="7564059" y="1792983"/>
              <a:ext cx="1041400" cy="92333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b="1" dirty="0">
                  <a:solidFill>
                    <a:srgbClr val="00B050"/>
                  </a:solidFill>
                </a:rPr>
                <a:t>Energy</a:t>
              </a:r>
            </a:p>
            <a:p>
              <a:pPr algn="ctr"/>
              <a:r>
                <a:rPr lang="en-US" b="1" dirty="0">
                  <a:solidFill>
                    <a:srgbClr val="00B050"/>
                  </a:solidFill>
                </a:rPr>
                <a:t>Efficient</a:t>
              </a:r>
            </a:p>
            <a:p>
              <a:pPr algn="ctr"/>
              <a:r>
                <a:rPr lang="en-US" b="1" dirty="0">
                  <a:solidFill>
                    <a:srgbClr val="00B050"/>
                  </a:solidFill>
                </a:rPr>
                <a:t>Job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2347BC2-4A7D-C835-8318-DEFF9B875644}"/>
                </a:ext>
              </a:extLst>
            </p:cNvPr>
            <p:cNvGrpSpPr/>
            <p:nvPr/>
          </p:nvGrpSpPr>
          <p:grpSpPr>
            <a:xfrm>
              <a:off x="8277257" y="1116806"/>
              <a:ext cx="968727" cy="616192"/>
              <a:chOff x="8340757" y="1027906"/>
              <a:chExt cx="968727" cy="616192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666FAFE-388C-A1AE-166A-772FD6BC4E8E}"/>
                  </a:ext>
                </a:extLst>
              </p:cNvPr>
              <p:cNvSpPr txBox="1"/>
              <p:nvPr/>
            </p:nvSpPr>
            <p:spPr>
              <a:xfrm>
                <a:off x="8340757" y="1274766"/>
                <a:ext cx="968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B050"/>
                    </a:solidFill>
                  </a:rPr>
                  <a:t>Green Q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7EA6A3A-CBD1-58CD-CEAB-A2EECA2DAE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5454" y="1027906"/>
                <a:ext cx="839337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F9277B2E-51D1-43E6-15D6-67D9992B8B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5453" y="1272952"/>
                <a:ext cx="839337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Elbow Connector 17">
              <a:extLst>
                <a:ext uri="{FF2B5EF4-FFF2-40B4-BE49-F238E27FC236}">
                  <a16:creationId xmlns:a16="http://schemas.microsoft.com/office/drawing/2014/main" id="{E5E1E080-D1FB-82A1-78C7-64A7FDBEEDEB}"/>
                </a:ext>
              </a:extLst>
            </p:cNvPr>
            <p:cNvCxnSpPr>
              <a:stCxn id="10" idx="0"/>
            </p:cNvCxnSpPr>
            <p:nvPr/>
          </p:nvCxnSpPr>
          <p:spPr>
            <a:xfrm rot="5400000" flipH="1" flipV="1">
              <a:off x="7920115" y="1371145"/>
              <a:ext cx="586483" cy="257194"/>
            </a:xfrm>
            <a:prstGeom prst="bentConnector3">
              <a:avLst>
                <a:gd name="adj1" fmla="val 99805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7EEF170-ADC1-B2B9-B7F3-0FB2FA1F3103}"/>
              </a:ext>
            </a:extLst>
          </p:cNvPr>
          <p:cNvGrpSpPr/>
          <p:nvPr/>
        </p:nvGrpSpPr>
        <p:grpSpPr>
          <a:xfrm>
            <a:off x="8844103" y="1638300"/>
            <a:ext cx="2641468" cy="1811324"/>
            <a:chOff x="8844103" y="1638300"/>
            <a:chExt cx="2641468" cy="1811324"/>
          </a:xfrm>
        </p:grpSpPr>
        <p:cxnSp>
          <p:nvCxnSpPr>
            <p:cNvPr id="34" name="Elbow Connector 33">
              <a:extLst>
                <a:ext uri="{FF2B5EF4-FFF2-40B4-BE49-F238E27FC236}">
                  <a16:creationId xmlns:a16="http://schemas.microsoft.com/office/drawing/2014/main" id="{A058B217-5DD9-5FD3-68FF-C6103E5FD1D9}"/>
                </a:ext>
              </a:extLst>
            </p:cNvPr>
            <p:cNvCxnSpPr>
              <a:stCxn id="22" idx="2"/>
            </p:cNvCxnSpPr>
            <p:nvPr/>
          </p:nvCxnSpPr>
          <p:spPr>
            <a:xfrm flipH="1">
              <a:off x="8844103" y="1638300"/>
              <a:ext cx="2239214" cy="1811324"/>
            </a:xfrm>
            <a:prstGeom prst="bentConnector3">
              <a:avLst>
                <a:gd name="adj1" fmla="val -18343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922F8A9-5AF7-C843-8D84-65C42F2FEDC9}"/>
                </a:ext>
              </a:extLst>
            </p:cNvPr>
            <p:cNvGrpSpPr/>
            <p:nvPr/>
          </p:nvGrpSpPr>
          <p:grpSpPr>
            <a:xfrm>
              <a:off x="8913269" y="2663453"/>
              <a:ext cx="2572302" cy="786171"/>
              <a:chOff x="8913269" y="2663453"/>
              <a:chExt cx="2572302" cy="786171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2630806B-43E3-9E3D-D51F-B2E4A29B3666}"/>
                  </a:ext>
                </a:extLst>
              </p:cNvPr>
              <p:cNvGrpSpPr/>
              <p:nvPr/>
            </p:nvGrpSpPr>
            <p:grpSpPr>
              <a:xfrm>
                <a:off x="9553624" y="2890811"/>
                <a:ext cx="923015" cy="558813"/>
                <a:chOff x="9565244" y="2498324"/>
                <a:chExt cx="923015" cy="558813"/>
              </a:xfrm>
            </p:grpSpPr>
            <p:pic>
              <p:nvPicPr>
                <p:cNvPr id="5124" name="Picture 4" descr="euro coin stack Icon - Free PNG &amp; SVG 2244517 - Noun Project">
                  <a:extLst>
                    <a:ext uri="{FF2B5EF4-FFF2-40B4-BE49-F238E27FC236}">
                      <a16:creationId xmlns:a16="http://schemas.microsoft.com/office/drawing/2014/main" id="{6D13F1C8-8EB8-1A4C-05A9-904733532A4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29446" y="2498324"/>
                  <a:ext cx="558813" cy="55881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6FD82C1-B1C6-4808-C998-775B1605181A}"/>
                    </a:ext>
                  </a:extLst>
                </p:cNvPr>
                <p:cNvSpPr txBox="1"/>
                <p:nvPr/>
              </p:nvSpPr>
              <p:spPr>
                <a:xfrm>
                  <a:off x="9565244" y="2526557"/>
                  <a:ext cx="3642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/>
                    <a:t>–</a:t>
                  </a:r>
                  <a:endParaRPr lang="en-US" b="1" dirty="0"/>
                </a:p>
              </p:txBody>
            </p:sp>
          </p:grp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43EF928-EF61-C56D-D232-5B037F1F230A}"/>
                  </a:ext>
                </a:extLst>
              </p:cNvPr>
              <p:cNvSpPr txBox="1"/>
              <p:nvPr/>
            </p:nvSpPr>
            <p:spPr>
              <a:xfrm>
                <a:off x="8913269" y="2663453"/>
                <a:ext cx="2572302" cy="326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760"/>
                  </a:lnSpc>
                </a:pPr>
                <a:r>
                  <a:rPr lang="en-US" dirty="0"/>
                  <a:t>Carbon-based accounting</a:t>
                </a:r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5A8185D-467E-A0F8-170F-3E260F893224}"/>
              </a:ext>
            </a:extLst>
          </p:cNvPr>
          <p:cNvGrpSpPr/>
          <p:nvPr/>
        </p:nvGrpSpPr>
        <p:grpSpPr>
          <a:xfrm>
            <a:off x="7735467" y="432456"/>
            <a:ext cx="4253755" cy="3788320"/>
            <a:chOff x="7735467" y="432456"/>
            <a:chExt cx="4253755" cy="378832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D716174-503D-A1BA-3912-01ED4131043E}"/>
                </a:ext>
              </a:extLst>
            </p:cNvPr>
            <p:cNvGrpSpPr/>
            <p:nvPr/>
          </p:nvGrpSpPr>
          <p:grpSpPr>
            <a:xfrm>
              <a:off x="8151581" y="432456"/>
              <a:ext cx="3837641" cy="2037502"/>
              <a:chOff x="8151581" y="432456"/>
              <a:chExt cx="3837641" cy="2037502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DAE2D3A-6DFE-ACAB-3C65-0CBB1FCFCC8C}"/>
                  </a:ext>
                </a:extLst>
              </p:cNvPr>
              <p:cNvSpPr/>
              <p:nvPr/>
            </p:nvSpPr>
            <p:spPr>
              <a:xfrm rot="16200000">
                <a:off x="8520542" y="1511300"/>
                <a:ext cx="1663316" cy="254000"/>
              </a:xfrm>
              <a:prstGeom prst="rect">
                <a:avLst/>
              </a:prstGeom>
              <a:ln w="190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System </a:t>
                </a:r>
                <a:r>
                  <a:rPr lang="en-US" dirty="0" err="1"/>
                  <a:t>Mngr</a:t>
                </a:r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01F9D33-5BAF-DD20-A750-3F30029FABB5}"/>
                  </a:ext>
                </a:extLst>
              </p:cNvPr>
              <p:cNvSpPr/>
              <p:nvPr/>
            </p:nvSpPr>
            <p:spPr>
              <a:xfrm rot="16200000">
                <a:off x="10124659" y="1511300"/>
                <a:ext cx="1663316" cy="254000"/>
              </a:xfrm>
              <a:prstGeom prst="rect">
                <a:avLst/>
              </a:prstGeom>
              <a:ln w="190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Monitor </a:t>
                </a:r>
              </a:p>
            </p:txBody>
          </p:sp>
          <p:pic>
            <p:nvPicPr>
              <p:cNvPr id="27" name="Picture 4" descr="Slurm Workload Manager - Wikipedia">
                <a:extLst>
                  <a:ext uri="{FF2B5EF4-FFF2-40B4-BE49-F238E27FC236}">
                    <a16:creationId xmlns:a16="http://schemas.microsoft.com/office/drawing/2014/main" id="{FBB13E68-B910-1AC6-B756-E64FAC8CDE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87822" y="645834"/>
                <a:ext cx="455016" cy="4157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6" descr="Flux">
                <a:extLst>
                  <a:ext uri="{FF2B5EF4-FFF2-40B4-BE49-F238E27FC236}">
                    <a16:creationId xmlns:a16="http://schemas.microsoft.com/office/drawing/2014/main" id="{B9BD2ED0-43C9-123D-9039-E3CD940802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28333" y="486722"/>
                <a:ext cx="591501" cy="2760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26" name="Picture 6">
                <a:extLst>
                  <a:ext uri="{FF2B5EF4-FFF2-40B4-BE49-F238E27FC236}">
                    <a16:creationId xmlns:a16="http://schemas.microsoft.com/office/drawing/2014/main" id="{05FCCD6E-BE7D-5D38-D91E-4B50368E44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51581" y="432456"/>
                <a:ext cx="591501" cy="4335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30" name="Picture 10">
                <a:extLst>
                  <a:ext uri="{FF2B5EF4-FFF2-40B4-BE49-F238E27FC236}">
                    <a16:creationId xmlns:a16="http://schemas.microsoft.com/office/drawing/2014/main" id="{AE4BB489-D27A-69B8-0202-DC95D413A7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2446" y="734122"/>
                <a:ext cx="614355" cy="452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3064CA9-54A1-76BF-0E0C-651631685431}"/>
                  </a:ext>
                </a:extLst>
              </p:cNvPr>
              <p:cNvSpPr txBox="1"/>
              <p:nvPr/>
            </p:nvSpPr>
            <p:spPr>
              <a:xfrm>
                <a:off x="10930024" y="1186562"/>
                <a:ext cx="105919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b="1" i="0" u="none" strike="noStrike" dirty="0" err="1">
                    <a:solidFill>
                      <a:srgbClr val="193773"/>
                    </a:solidFill>
                    <a:effectLst/>
                    <a:latin typeface="Nunito" pitchFamily="2" charset="77"/>
                  </a:rPr>
                  <a:t>Examon</a:t>
                </a:r>
                <a:endParaRPr lang="en-US" sz="1400" dirty="0">
                  <a:effectLst/>
                </a:endParaRPr>
              </a:p>
            </p:txBody>
          </p:sp>
          <p:pic>
            <p:nvPicPr>
              <p:cNvPr id="5134" name="Picture 14" descr="SuperMUC-NG - LRZ Dokumentationsplattform">
                <a:extLst>
                  <a:ext uri="{FF2B5EF4-FFF2-40B4-BE49-F238E27FC236}">
                    <a16:creationId xmlns:a16="http://schemas.microsoft.com/office/drawing/2014/main" id="{765509ED-4750-5921-429D-6EEF34B534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603" r="35700"/>
              <a:stretch/>
            </p:blipFill>
            <p:spPr bwMode="auto">
              <a:xfrm>
                <a:off x="9525319" y="806642"/>
                <a:ext cx="1236111" cy="16382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F15B962-D4F3-DA51-F0BA-F8D7404AF039}"/>
                  </a:ext>
                </a:extLst>
              </p:cNvPr>
              <p:cNvSpPr txBox="1"/>
              <p:nvPr/>
            </p:nvSpPr>
            <p:spPr>
              <a:xfrm>
                <a:off x="9719834" y="1733930"/>
                <a:ext cx="8670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System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450BFEB7-9E4F-2F0A-1A17-97B6FB894729}"/>
                </a:ext>
              </a:extLst>
            </p:cNvPr>
            <p:cNvGrpSpPr/>
            <p:nvPr/>
          </p:nvGrpSpPr>
          <p:grpSpPr>
            <a:xfrm>
              <a:off x="7735467" y="2884271"/>
              <a:ext cx="1041400" cy="1336505"/>
              <a:chOff x="7735467" y="2884271"/>
              <a:chExt cx="1041400" cy="1336505"/>
            </a:xfrm>
          </p:grpSpPr>
          <p:pic>
            <p:nvPicPr>
              <p:cNvPr id="5122" name="Picture 2" descr="Programmer - Free computer icons">
                <a:extLst>
                  <a:ext uri="{FF2B5EF4-FFF2-40B4-BE49-F238E27FC236}">
                    <a16:creationId xmlns:a16="http://schemas.microsoft.com/office/drawing/2014/main" id="{A66E69FB-933A-82A2-6BF0-E56EA3C171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5467" y="2884271"/>
                <a:ext cx="1041400" cy="1041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DC96E7F-553A-B2A7-B786-3A37F7B19AD0}"/>
                  </a:ext>
                </a:extLst>
              </p:cNvPr>
              <p:cNvSpPr txBox="1"/>
              <p:nvPr/>
            </p:nvSpPr>
            <p:spPr>
              <a:xfrm>
                <a:off x="7910780" y="3851444"/>
                <a:ext cx="6174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User</a:t>
                </a:r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C8CCB20-38DB-7697-C4A5-187DB6B5C51F}"/>
              </a:ext>
            </a:extLst>
          </p:cNvPr>
          <p:cNvGrpSpPr/>
          <p:nvPr/>
        </p:nvGrpSpPr>
        <p:grpSpPr>
          <a:xfrm>
            <a:off x="8844103" y="1638300"/>
            <a:ext cx="2490940" cy="2212678"/>
            <a:chOff x="8844103" y="1638300"/>
            <a:chExt cx="2490940" cy="2212678"/>
          </a:xfrm>
        </p:grpSpPr>
        <p:cxnSp>
          <p:nvCxnSpPr>
            <p:cNvPr id="36" name="Elbow Connector 35">
              <a:extLst>
                <a:ext uri="{FF2B5EF4-FFF2-40B4-BE49-F238E27FC236}">
                  <a16:creationId xmlns:a16="http://schemas.microsoft.com/office/drawing/2014/main" id="{99A2C216-4465-ED78-7611-CC54C06996C2}"/>
                </a:ext>
              </a:extLst>
            </p:cNvPr>
            <p:cNvCxnSpPr>
              <a:cxnSpLocks/>
              <a:stCxn id="22" idx="2"/>
            </p:cNvCxnSpPr>
            <p:nvPr/>
          </p:nvCxnSpPr>
          <p:spPr>
            <a:xfrm flipH="1">
              <a:off x="8844103" y="1638300"/>
              <a:ext cx="2239214" cy="2154232"/>
            </a:xfrm>
            <a:prstGeom prst="bentConnector3">
              <a:avLst>
                <a:gd name="adj1" fmla="val -18343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BCC753A-E822-E0AE-430E-9B757858B6C2}"/>
                </a:ext>
              </a:extLst>
            </p:cNvPr>
            <p:cNvSpPr txBox="1"/>
            <p:nvPr/>
          </p:nvSpPr>
          <p:spPr>
            <a:xfrm>
              <a:off x="9059420" y="3481646"/>
              <a:ext cx="2275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Feedback/Suggestions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433441B-69E7-B076-AAED-6173EB965C1A}"/>
              </a:ext>
            </a:extLst>
          </p:cNvPr>
          <p:cNvGrpSpPr/>
          <p:nvPr/>
        </p:nvGrpSpPr>
        <p:grpSpPr>
          <a:xfrm>
            <a:off x="663635" y="1638300"/>
            <a:ext cx="10493601" cy="4443186"/>
            <a:chOff x="663635" y="1638300"/>
            <a:chExt cx="10493601" cy="4443186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C60FFC3-3AA1-DE78-DC3F-64A04B81EE70}"/>
                </a:ext>
              </a:extLst>
            </p:cNvPr>
            <p:cNvSpPr/>
            <p:nvPr/>
          </p:nvSpPr>
          <p:spPr>
            <a:xfrm>
              <a:off x="663635" y="1638300"/>
              <a:ext cx="6738651" cy="4443186"/>
            </a:xfrm>
            <a:prstGeom prst="rect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5870F4C5-3636-36BE-2392-7E84236EFB90}"/>
                </a:ext>
              </a:extLst>
            </p:cNvPr>
            <p:cNvGrpSpPr/>
            <p:nvPr/>
          </p:nvGrpSpPr>
          <p:grpSpPr>
            <a:xfrm>
              <a:off x="706429" y="3944023"/>
              <a:ext cx="10450807" cy="1867400"/>
              <a:chOff x="1505174" y="3753757"/>
              <a:chExt cx="10042679" cy="1867400"/>
            </a:xfrm>
          </p:grpSpPr>
          <p:sp>
            <p:nvSpPr>
              <p:cNvPr id="45" name="Rectangular Callout 44">
                <a:extLst>
                  <a:ext uri="{FF2B5EF4-FFF2-40B4-BE49-F238E27FC236}">
                    <a16:creationId xmlns:a16="http://schemas.microsoft.com/office/drawing/2014/main" id="{A0C34D68-B073-4E56-2D7E-465C663CF5A6}"/>
                  </a:ext>
                </a:extLst>
              </p:cNvPr>
              <p:cNvSpPr/>
              <p:nvPr/>
            </p:nvSpPr>
            <p:spPr>
              <a:xfrm>
                <a:off x="1505174" y="3753757"/>
                <a:ext cx="8851669" cy="1867400"/>
              </a:xfrm>
              <a:prstGeom prst="wedgeRectCallout">
                <a:avLst>
                  <a:gd name="adj1" fmla="val 55415"/>
                  <a:gd name="adj2" fmla="val -5535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rgbClr val="002060"/>
                    </a:solidFill>
                  </a:rPr>
                  <a:t>Your job accounted for the same amount of CO2 emissions as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xxxxx</a:t>
                </a:r>
                <a:r>
                  <a:rPr lang="en-US" sz="2800" dirty="0">
                    <a:solidFill>
                      <a:srgbClr val="002060"/>
                    </a:solidFill>
                  </a:rPr>
                  <a:t>, and as a result it consumed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yy</a:t>
                </a:r>
                <a:r>
                  <a:rPr lang="en-US" sz="2800" dirty="0">
                    <a:solidFill>
                      <a:srgbClr val="002060"/>
                    </a:solidFill>
                  </a:rPr>
                  <a:t>% of quota assigned to your project! You could save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zz</a:t>
                </a:r>
                <a:r>
                  <a:rPr lang="en-US" sz="2800" dirty="0">
                    <a:solidFill>
                      <a:srgbClr val="002060"/>
                    </a:solidFill>
                  </a:rPr>
                  <a:t>% of the quota consumption by simply following the steps below…</a:t>
                </a:r>
              </a:p>
            </p:txBody>
          </p:sp>
          <p:pic>
            <p:nvPicPr>
              <p:cNvPr id="5136" name="Picture 16" descr="AI - Free computer icons">
                <a:extLst>
                  <a:ext uri="{FF2B5EF4-FFF2-40B4-BE49-F238E27FC236}">
                    <a16:creationId xmlns:a16="http://schemas.microsoft.com/office/drawing/2014/main" id="{D250B9DC-F74F-4F82-4E15-43DCE7A66B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0519153" y="4592457"/>
                <a:ext cx="1028700" cy="10287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E153393C-84DA-62A6-34C1-2A29D17FDEF8}"/>
              </a:ext>
            </a:extLst>
          </p:cNvPr>
          <p:cNvSpPr/>
          <p:nvPr/>
        </p:nvSpPr>
        <p:spPr>
          <a:xfrm>
            <a:off x="706429" y="2689908"/>
            <a:ext cx="10928602" cy="147734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Current </a:t>
            </a:r>
            <a:r>
              <a:rPr lang="en-US" sz="3600" b="1" dirty="0" err="1">
                <a:solidFill>
                  <a:srgbClr val="FF0000"/>
                </a:solidFill>
              </a:rPr>
              <a:t>HPC</a:t>
            </a:r>
            <a:r>
              <a:rPr lang="en-US" sz="3600" b="1" dirty="0">
                <a:solidFill>
                  <a:srgbClr val="FF0000"/>
                </a:solidFill>
              </a:rPr>
              <a:t>: Time is money and money is time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Future </a:t>
            </a:r>
            <a:r>
              <a:rPr lang="en-US" sz="3600" b="1" dirty="0" err="1">
                <a:solidFill>
                  <a:srgbClr val="FF0000"/>
                </a:solidFill>
              </a:rPr>
              <a:t>HPC</a:t>
            </a:r>
            <a:r>
              <a:rPr lang="en-US" sz="3600" b="1" dirty="0">
                <a:solidFill>
                  <a:srgbClr val="FF0000"/>
                </a:solidFill>
              </a:rPr>
              <a:t>: Carbon is money and money is carbon</a:t>
            </a:r>
          </a:p>
        </p:txBody>
      </p:sp>
    </p:spTree>
    <p:extLst>
      <p:ext uri="{BB962C8B-B14F-4D97-AF65-F5344CB8AC3E}">
        <p14:creationId xmlns:p14="http://schemas.microsoft.com/office/powerpoint/2010/main" val="228094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B500-50F7-4AE7-3CAE-170DC3BE8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22265-1880-A4AC-D6FE-6350FAD6D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15453"/>
          </a:xfrm>
        </p:spPr>
        <p:txBody>
          <a:bodyPr/>
          <a:lstStyle/>
          <a:p>
            <a:r>
              <a:rPr lang="en-US" dirty="0"/>
              <a:t>Background</a:t>
            </a:r>
          </a:p>
          <a:p>
            <a:r>
              <a:rPr lang="en-US" dirty="0"/>
              <a:t>Reducing Embodied Carbon (Scope 3)</a:t>
            </a:r>
          </a:p>
          <a:p>
            <a:r>
              <a:rPr lang="en-US" dirty="0"/>
              <a:t>Reducing Operational Carbon (Scope 2)</a:t>
            </a:r>
          </a:p>
          <a:p>
            <a:r>
              <a:rPr lang="en-US" dirty="0">
                <a:solidFill>
                  <a:srgbClr val="FF0000"/>
                </a:solidFill>
              </a:rPr>
              <a:t>Conclusion &amp; Acknowledgement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C2E27-C40D-B37B-8268-7FA24934E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Sustainable Supercomputing SC’23, Nov 12,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52DDD-1074-8F1A-7AF4-B200CD9C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Sustainability in HPC: Vision and Opportunities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5DCF8-1E1D-7961-0044-D3233486C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146" name="Picture 2" descr="Startseite - Forschungscampus Garching">
            <a:extLst>
              <a:ext uri="{FF2B5EF4-FFF2-40B4-BE49-F238E27FC236}">
                <a16:creationId xmlns:a16="http://schemas.microsoft.com/office/drawing/2014/main" id="{FAB6F2CA-54FB-0073-F6F2-617CBFBD3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102" y="1027906"/>
            <a:ext cx="426869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20DBEAD-AB25-F622-5D89-22D93DCCB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841078"/>
            <a:ext cx="7643445" cy="223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89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0E02E-23DB-D072-8FAF-EE074C435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59524-1064-3DC9-D415-2136011FB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2643"/>
            <a:ext cx="10515600" cy="223843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Carbon-aware supercomputing ≠ power-/energy-aware supercomputing!</a:t>
            </a:r>
          </a:p>
          <a:p>
            <a:pPr>
              <a:lnSpc>
                <a:spcPct val="110000"/>
              </a:lnSpc>
            </a:pPr>
            <a:r>
              <a:rPr lang="en-US" b="1" u="sng" dirty="0"/>
              <a:t>Embodied Carbon Reduction (Scope 3)</a:t>
            </a:r>
            <a:r>
              <a:rPr lang="en-US" b="1" dirty="0"/>
              <a:t>: </a:t>
            </a:r>
            <a:r>
              <a:rPr lang="en-US" dirty="0"/>
              <a:t>Needs an end-to-end carbon-aware optimization from chip to system, and even procurement</a:t>
            </a:r>
          </a:p>
          <a:p>
            <a:pPr>
              <a:lnSpc>
                <a:spcPct val="110000"/>
              </a:lnSpc>
            </a:pPr>
            <a:r>
              <a:rPr lang="en-US" b="1" u="sng" dirty="0"/>
              <a:t>Operational Carbon Reduction (Scope 2)</a:t>
            </a:r>
            <a:r>
              <a:rPr lang="en-US" b="1" dirty="0"/>
              <a:t>:</a:t>
            </a:r>
            <a:r>
              <a:rPr lang="en-US" dirty="0"/>
              <a:t> Needs (1) adaptive  power, resource, &amp; job management, and also (2) </a:t>
            </a:r>
            <a:r>
              <a:rPr lang="en-US" b="1" dirty="0">
                <a:solidFill>
                  <a:srgbClr val="00B050"/>
                </a:solidFill>
              </a:rPr>
              <a:t>green users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2C9A9-4FD5-A1F2-51B8-B656E052B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Sustainable Supercomputing SC’23, Nov 12,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6DB30-AD78-D17B-E27E-A7C9C2A4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Sustainability in HPC: Vision and Opportunities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71E4E-A111-E8F0-D45C-FEC1AA080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FAD370-1396-9A11-967D-75412D595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841078"/>
            <a:ext cx="7643445" cy="223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9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42BFA-03E7-0074-EBF6-9F6A0084D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BDDC7-2F85-C5FD-3A89-BCBFE50D9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1718"/>
            <a:ext cx="10515600" cy="2098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We will discuss potential solutions to reduce the carbon footprint of supercomputers from various perspectives (this is a position paper)</a:t>
            </a:r>
          </a:p>
          <a:p>
            <a:pPr lvl="1"/>
            <a:r>
              <a:rPr lang="en-US" dirty="0"/>
              <a:t>Carbon Emission = </a:t>
            </a:r>
            <a:r>
              <a:rPr lang="en-US" strike="sngStrike" dirty="0"/>
              <a:t>Direct (Scope 1)</a:t>
            </a:r>
            <a:r>
              <a:rPr lang="en-US" dirty="0"/>
              <a:t> + Indirect (Scope 2/3)</a:t>
            </a:r>
          </a:p>
          <a:p>
            <a:pPr lvl="1"/>
            <a:r>
              <a:rPr lang="en-US" dirty="0"/>
              <a:t>Scope 2: Operational Carbon</a:t>
            </a:r>
          </a:p>
          <a:p>
            <a:pPr lvl="1"/>
            <a:r>
              <a:rPr lang="en-US" dirty="0"/>
              <a:t>Scope 3: Embodied Carbon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6AAEF-8C40-2573-9580-580DB123C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Sustainable Supercomputing SC’23, Nov 12,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3244D-1565-7F2A-9853-1B1AAFD40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Sustainability in HPC: Vision and Opportunities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B9D93-F962-D23D-BCDE-453330723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0436371-A177-EC31-82DA-8B338776FD20}"/>
              </a:ext>
            </a:extLst>
          </p:cNvPr>
          <p:cNvGrpSpPr/>
          <p:nvPr/>
        </p:nvGrpSpPr>
        <p:grpSpPr>
          <a:xfrm>
            <a:off x="762827" y="3039663"/>
            <a:ext cx="10666345" cy="3121602"/>
            <a:chOff x="762827" y="3039663"/>
            <a:chExt cx="10666345" cy="3121602"/>
          </a:xfrm>
        </p:grpSpPr>
        <p:pic>
          <p:nvPicPr>
            <p:cNvPr id="58" name="Picture 8" descr="TIME-X">
              <a:extLst>
                <a:ext uri="{FF2B5EF4-FFF2-40B4-BE49-F238E27FC236}">
                  <a16:creationId xmlns:a16="http://schemas.microsoft.com/office/drawing/2014/main" id="{9B18B376-4304-EC8C-C55C-08FD8834A4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3845" y="4398464"/>
              <a:ext cx="940176" cy="483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L-Shape 53">
              <a:extLst>
                <a:ext uri="{FF2B5EF4-FFF2-40B4-BE49-F238E27FC236}">
                  <a16:creationId xmlns:a16="http://schemas.microsoft.com/office/drawing/2014/main" id="{64330EA0-435A-31AB-D985-3656019F2BA7}"/>
                </a:ext>
              </a:extLst>
            </p:cNvPr>
            <p:cNvSpPr/>
            <p:nvPr/>
          </p:nvSpPr>
          <p:spPr>
            <a:xfrm flipH="1">
              <a:off x="6615434" y="3951490"/>
              <a:ext cx="4813738" cy="2209775"/>
            </a:xfrm>
            <a:prstGeom prst="corner">
              <a:avLst>
                <a:gd name="adj1" fmla="val 55866"/>
                <a:gd name="adj2" fmla="val 115375"/>
              </a:avLst>
            </a:prstGeom>
            <a:solidFill>
              <a:schemeClr val="accent1">
                <a:lumMod val="20000"/>
                <a:lumOff val="80000"/>
                <a:alpha val="79714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FD7EAB3A-AAA8-3B3B-708A-B0791C55EC6E}"/>
                </a:ext>
              </a:extLst>
            </p:cNvPr>
            <p:cNvGrpSpPr/>
            <p:nvPr/>
          </p:nvGrpSpPr>
          <p:grpSpPr>
            <a:xfrm>
              <a:off x="762827" y="3039663"/>
              <a:ext cx="10590973" cy="2949045"/>
              <a:chOff x="762827" y="3039663"/>
              <a:chExt cx="10590973" cy="2949045"/>
            </a:xfrm>
          </p:grpSpPr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74B27888-A2FC-1A50-F310-82A6FB143B25}"/>
                  </a:ext>
                </a:extLst>
              </p:cNvPr>
              <p:cNvSpPr/>
              <p:nvPr/>
            </p:nvSpPr>
            <p:spPr>
              <a:xfrm>
                <a:off x="5528154" y="3361342"/>
                <a:ext cx="1574800" cy="647171"/>
              </a:xfrm>
              <a:prstGeom prst="roundRect">
                <a:avLst>
                  <a:gd name="adj" fmla="val 31561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Carbon Reduction</a:t>
                </a:r>
              </a:p>
            </p:txBody>
          </p:sp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05A29FDE-1E93-1928-7230-93B355C83F25}"/>
                  </a:ext>
                </a:extLst>
              </p:cNvPr>
              <p:cNvSpPr/>
              <p:nvPr/>
            </p:nvSpPr>
            <p:spPr>
              <a:xfrm>
                <a:off x="4502969" y="4291419"/>
                <a:ext cx="1335584" cy="365127"/>
              </a:xfrm>
              <a:prstGeom prst="roundRect">
                <a:avLst>
                  <a:gd name="adj" fmla="val 31561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Scope 2</a:t>
                </a:r>
              </a:p>
            </p:txBody>
          </p:sp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01D85B38-5FA7-FB7C-A0CD-C467893858D5}"/>
                  </a:ext>
                </a:extLst>
              </p:cNvPr>
              <p:cNvSpPr/>
              <p:nvPr/>
            </p:nvSpPr>
            <p:spPr>
              <a:xfrm>
                <a:off x="6740116" y="4291419"/>
                <a:ext cx="1335584" cy="365127"/>
              </a:xfrm>
              <a:prstGeom prst="roundRect">
                <a:avLst>
                  <a:gd name="adj" fmla="val 31561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Scope 3</a:t>
                </a:r>
              </a:p>
            </p:txBody>
          </p:sp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818CC1D6-E8B7-9D98-CB91-2845E2F6D6E2}"/>
                  </a:ext>
                </a:extLst>
              </p:cNvPr>
              <p:cNvSpPr/>
              <p:nvPr/>
            </p:nvSpPr>
            <p:spPr>
              <a:xfrm>
                <a:off x="9198023" y="3039663"/>
                <a:ext cx="2155777" cy="778674"/>
              </a:xfrm>
              <a:prstGeom prst="roundRect">
                <a:avLst>
                  <a:gd name="adj" fmla="val 31561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Component (or Chip) Design</a:t>
                </a:r>
              </a:p>
            </p:txBody>
          </p:sp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8AD97ABF-8FBA-CC14-843E-89AD067151DD}"/>
                  </a:ext>
                </a:extLst>
              </p:cNvPr>
              <p:cNvSpPr/>
              <p:nvPr/>
            </p:nvSpPr>
            <p:spPr>
              <a:xfrm>
                <a:off x="9198023" y="4093250"/>
                <a:ext cx="2155777" cy="778674"/>
              </a:xfrm>
              <a:prstGeom prst="roundRect">
                <a:avLst>
                  <a:gd name="adj" fmla="val 31561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System Design &amp; Procurement</a:t>
                </a:r>
              </a:p>
            </p:txBody>
          </p: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A46069F6-CA61-AF65-C280-8C882DBFE405}"/>
                  </a:ext>
                </a:extLst>
              </p:cNvPr>
              <p:cNvSpPr/>
              <p:nvPr/>
            </p:nvSpPr>
            <p:spPr>
              <a:xfrm>
                <a:off x="9198023" y="5102561"/>
                <a:ext cx="2155777" cy="778674"/>
              </a:xfrm>
              <a:prstGeom prst="roundRect">
                <a:avLst>
                  <a:gd name="adj" fmla="val 31561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System Lifetime, Reuse, &amp; Recycle</a:t>
                </a:r>
              </a:p>
            </p:txBody>
          </p:sp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A1C9B674-1B81-3ACF-4782-FDF1A6B26F52}"/>
                  </a:ext>
                </a:extLst>
              </p:cNvPr>
              <p:cNvSpPr/>
              <p:nvPr/>
            </p:nvSpPr>
            <p:spPr>
              <a:xfrm>
                <a:off x="762827" y="4974235"/>
                <a:ext cx="1868323" cy="1014473"/>
              </a:xfrm>
              <a:prstGeom prst="roundRect">
                <a:avLst>
                  <a:gd name="adj" fmla="val 31561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Dynamic Power Bound Scaling</a:t>
                </a:r>
              </a:p>
            </p:txBody>
          </p:sp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CB36893D-3367-00E3-0F2C-CCF2B62D0CBB}"/>
                  </a:ext>
                </a:extLst>
              </p:cNvPr>
              <p:cNvSpPr/>
              <p:nvPr/>
            </p:nvSpPr>
            <p:spPr>
              <a:xfrm>
                <a:off x="2724160" y="4974235"/>
                <a:ext cx="1868323" cy="1014473"/>
              </a:xfrm>
              <a:prstGeom prst="roundRect">
                <a:avLst>
                  <a:gd name="adj" fmla="val 31561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Dynamic Resource Scaling</a:t>
                </a:r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0E598F25-F56E-6817-82E3-896DFF564F1D}"/>
                  </a:ext>
                </a:extLst>
              </p:cNvPr>
              <p:cNvSpPr/>
              <p:nvPr/>
            </p:nvSpPr>
            <p:spPr>
              <a:xfrm>
                <a:off x="4685493" y="4974235"/>
                <a:ext cx="1868323" cy="1014473"/>
              </a:xfrm>
              <a:prstGeom prst="roundRect">
                <a:avLst>
                  <a:gd name="adj" fmla="val 31561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Scheduling &amp; Checkpointing</a:t>
                </a:r>
              </a:p>
            </p:txBody>
          </p:sp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E9796C1F-AE17-E514-872C-DF739C72C319}"/>
                  </a:ext>
                </a:extLst>
              </p:cNvPr>
              <p:cNvSpPr/>
              <p:nvPr/>
            </p:nvSpPr>
            <p:spPr>
              <a:xfrm>
                <a:off x="6634772" y="4974235"/>
                <a:ext cx="1868322" cy="1001645"/>
              </a:xfrm>
              <a:prstGeom prst="roundRect">
                <a:avLst>
                  <a:gd name="adj" fmla="val 31561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Making </a:t>
                </a:r>
                <a:r>
                  <a:rPr lang="en-US" sz="2000" dirty="0" err="1"/>
                  <a:t>HPC</a:t>
                </a:r>
                <a:r>
                  <a:rPr lang="en-US" sz="2000" dirty="0"/>
                  <a:t> Users 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Greener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5EEE87A2-E66D-634D-08DF-DB6AC5470987}"/>
                  </a:ext>
                </a:extLst>
              </p:cNvPr>
              <p:cNvCxnSpPr>
                <a:cxnSpLocks/>
                <a:stCxn id="10" idx="2"/>
                <a:endCxn id="11" idx="0"/>
              </p:cNvCxnSpPr>
              <p:nvPr/>
            </p:nvCxnSpPr>
            <p:spPr>
              <a:xfrm flipH="1">
                <a:off x="5170761" y="4008513"/>
                <a:ext cx="1144793" cy="282906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7C2D4D7C-239D-B38F-D50B-D994C367C949}"/>
                  </a:ext>
                </a:extLst>
              </p:cNvPr>
              <p:cNvCxnSpPr>
                <a:cxnSpLocks/>
                <a:stCxn id="10" idx="2"/>
                <a:endCxn id="12" idx="0"/>
              </p:cNvCxnSpPr>
              <p:nvPr/>
            </p:nvCxnSpPr>
            <p:spPr>
              <a:xfrm>
                <a:off x="6315554" y="4008513"/>
                <a:ext cx="1092354" cy="282906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6CFD5A3D-243C-4944-F29C-B74BEDCFD227}"/>
                  </a:ext>
                </a:extLst>
              </p:cNvPr>
              <p:cNvCxnSpPr>
                <a:cxnSpLocks/>
                <a:stCxn id="11" idx="2"/>
                <a:endCxn id="16" idx="0"/>
              </p:cNvCxnSpPr>
              <p:nvPr/>
            </p:nvCxnSpPr>
            <p:spPr>
              <a:xfrm flipH="1">
                <a:off x="1696989" y="4656546"/>
                <a:ext cx="3473772" cy="317689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70D31099-BEF6-EA30-B757-2D9BB68F6580}"/>
                  </a:ext>
                </a:extLst>
              </p:cNvPr>
              <p:cNvCxnSpPr>
                <a:cxnSpLocks/>
                <a:stCxn id="11" idx="2"/>
                <a:endCxn id="17" idx="0"/>
              </p:cNvCxnSpPr>
              <p:nvPr/>
            </p:nvCxnSpPr>
            <p:spPr>
              <a:xfrm flipH="1">
                <a:off x="3658322" y="4656546"/>
                <a:ext cx="1512439" cy="317689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A506AC41-AF76-7CC7-7204-DBF2B98A8233}"/>
                  </a:ext>
                </a:extLst>
              </p:cNvPr>
              <p:cNvCxnSpPr>
                <a:cxnSpLocks/>
                <a:stCxn id="11" idx="2"/>
                <a:endCxn id="18" idx="0"/>
              </p:cNvCxnSpPr>
              <p:nvPr/>
            </p:nvCxnSpPr>
            <p:spPr>
              <a:xfrm>
                <a:off x="5170761" y="4656546"/>
                <a:ext cx="448894" cy="317689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0F95DD25-DABE-9DD7-8BDF-A6B9F3670CD6}"/>
                  </a:ext>
                </a:extLst>
              </p:cNvPr>
              <p:cNvCxnSpPr>
                <a:cxnSpLocks/>
                <a:stCxn id="11" idx="2"/>
                <a:endCxn id="19" idx="0"/>
              </p:cNvCxnSpPr>
              <p:nvPr/>
            </p:nvCxnSpPr>
            <p:spPr>
              <a:xfrm>
                <a:off x="5170761" y="4656546"/>
                <a:ext cx="2398172" cy="317689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AFB9F962-6679-B1B7-B0EB-9F1838FFCC9C}"/>
                  </a:ext>
                </a:extLst>
              </p:cNvPr>
              <p:cNvCxnSpPr>
                <a:cxnSpLocks/>
                <a:stCxn id="12" idx="3"/>
                <a:endCxn id="13" idx="1"/>
              </p:cNvCxnSpPr>
              <p:nvPr/>
            </p:nvCxnSpPr>
            <p:spPr>
              <a:xfrm flipV="1">
                <a:off x="8075700" y="3429000"/>
                <a:ext cx="1122323" cy="1044983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5F0AA533-086C-C997-264F-150A83925BBA}"/>
                  </a:ext>
                </a:extLst>
              </p:cNvPr>
              <p:cNvCxnSpPr>
                <a:cxnSpLocks/>
                <a:stCxn id="12" idx="3"/>
                <a:endCxn id="14" idx="1"/>
              </p:cNvCxnSpPr>
              <p:nvPr/>
            </p:nvCxnSpPr>
            <p:spPr>
              <a:xfrm>
                <a:off x="8075700" y="4473983"/>
                <a:ext cx="1122323" cy="8604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13E98670-7C89-0CDC-F6D8-569E05DAFD04}"/>
                  </a:ext>
                </a:extLst>
              </p:cNvPr>
              <p:cNvCxnSpPr>
                <a:cxnSpLocks/>
                <a:stCxn id="12" idx="3"/>
                <a:endCxn id="15" idx="1"/>
              </p:cNvCxnSpPr>
              <p:nvPr/>
            </p:nvCxnSpPr>
            <p:spPr>
              <a:xfrm>
                <a:off x="8075700" y="4473983"/>
                <a:ext cx="1122323" cy="1017915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56" name="Picture 55" descr="REGALE">
              <a:extLst>
                <a:ext uri="{FF2B5EF4-FFF2-40B4-BE49-F238E27FC236}">
                  <a16:creationId xmlns:a16="http://schemas.microsoft.com/office/drawing/2014/main" id="{2AE750F8-4ABF-04C4-D60B-CF6465D7A7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108" y="4441365"/>
              <a:ext cx="478153" cy="47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" descr="DEEP-SEA Project Logo">
              <a:extLst>
                <a:ext uri="{FF2B5EF4-FFF2-40B4-BE49-F238E27FC236}">
                  <a16:creationId xmlns:a16="http://schemas.microsoft.com/office/drawing/2014/main" id="{E047E254-DD00-11AA-AD97-A90B892112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7272" y="4157681"/>
              <a:ext cx="1336677" cy="222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4" descr="LRZ Logo Bild">
              <a:extLst>
                <a:ext uri="{FF2B5EF4-FFF2-40B4-BE49-F238E27FC236}">
                  <a16:creationId xmlns:a16="http://schemas.microsoft.com/office/drawing/2014/main" id="{5171E5DD-890A-81D9-0E0A-1BE0DE17E9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5561" y="5587098"/>
              <a:ext cx="477090" cy="477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58670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832BE-2B03-ED8D-53B4-55475071A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JP" dirty="0"/>
              <a:t>Acknowledgement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1AA5B-A14A-26E8-67F0-8A819F049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8593"/>
            <a:ext cx="10515600" cy="1325563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This work has received funding under the European Commission’s </a:t>
            </a:r>
            <a:r>
              <a:rPr lang="en-US" dirty="0" err="1"/>
              <a:t>EuroHPC</a:t>
            </a:r>
            <a:r>
              <a:rPr lang="en-US" dirty="0"/>
              <a:t> and Horizon 2020 </a:t>
            </a:r>
            <a:r>
              <a:rPr lang="en-US" dirty="0" err="1"/>
              <a:t>programmes</a:t>
            </a:r>
            <a:r>
              <a:rPr lang="en-US" dirty="0"/>
              <a:t> under grant agreements no. 956560 (REGALE), no. 955606 (DEEP-SEA), and no. 955701 (TIME-X).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88F73-F94C-8CC3-1FE8-7055B1D5A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Sustainable Supercomputing SC’23, Nov 12,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F4BFD-FE55-2B0C-2F00-103D7A88C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Sustainability in HPC: Vision and Opportunities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55AEE-F8A1-BC61-3503-99A01401C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593F661-597F-37A0-8300-5BD4D0F456B5}"/>
              </a:ext>
            </a:extLst>
          </p:cNvPr>
          <p:cNvGrpSpPr/>
          <p:nvPr/>
        </p:nvGrpSpPr>
        <p:grpSpPr>
          <a:xfrm>
            <a:off x="6256511" y="3388130"/>
            <a:ext cx="3806350" cy="2537567"/>
            <a:chOff x="6589290" y="3374075"/>
            <a:chExt cx="3806350" cy="2537567"/>
          </a:xfrm>
        </p:grpSpPr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08520843-6C58-06AA-227F-BADAC6DE80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7" t="-1221" r="21709" b="11443"/>
            <a:stretch/>
          </p:blipFill>
          <p:spPr bwMode="auto">
            <a:xfrm>
              <a:off x="6589290" y="3374075"/>
              <a:ext cx="3806350" cy="2537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98D9C4D-6549-3D28-19D3-D20C8E9CC632}"/>
                </a:ext>
              </a:extLst>
            </p:cNvPr>
            <p:cNvSpPr txBox="1"/>
            <p:nvPr/>
          </p:nvSpPr>
          <p:spPr>
            <a:xfrm>
              <a:off x="6624326" y="5449977"/>
              <a:ext cx="15343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CAPS TUM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30C38DF-440F-135D-C090-F067758116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957" y="3427725"/>
            <a:ext cx="1240895" cy="12408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684E36-4866-66EE-9871-92CEC67276E8}"/>
              </a:ext>
            </a:extLst>
          </p:cNvPr>
          <p:cNvSpPr txBox="1"/>
          <p:nvPr/>
        </p:nvSpPr>
        <p:spPr>
          <a:xfrm>
            <a:off x="733294" y="3157051"/>
            <a:ext cx="1003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/>
              <a:t>REGALE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6EEC55-BB84-ED65-6CD5-D9F248BAB9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743" y="5111082"/>
            <a:ext cx="1057774" cy="10355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A28FCF-6F71-9DB1-9EFE-4AA2D99B6A3A}"/>
              </a:ext>
            </a:extLst>
          </p:cNvPr>
          <p:cNvSpPr txBox="1"/>
          <p:nvPr/>
        </p:nvSpPr>
        <p:spPr>
          <a:xfrm>
            <a:off x="733294" y="4739239"/>
            <a:ext cx="944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/>
              <a:t>TIME-X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CE8EDB-ABCA-16CA-E0AA-915EB23369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03937" y="3516943"/>
            <a:ext cx="1109320" cy="10708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5BA2029-BB95-15CF-F18C-A276113ECA73}"/>
              </a:ext>
            </a:extLst>
          </p:cNvPr>
          <p:cNvSpPr txBox="1"/>
          <p:nvPr/>
        </p:nvSpPr>
        <p:spPr>
          <a:xfrm>
            <a:off x="10348200" y="3107309"/>
            <a:ext cx="1205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/>
              <a:t>DEEP-SEA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6F43A7-8215-4C97-7DBA-73318E43D032}"/>
              </a:ext>
            </a:extLst>
          </p:cNvPr>
          <p:cNvSpPr txBox="1"/>
          <p:nvPr/>
        </p:nvSpPr>
        <p:spPr>
          <a:xfrm>
            <a:off x="10359715" y="4737085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CAPS TUM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D49649A-CAFD-4B59-C287-241ECC85FA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21656" y="5111082"/>
            <a:ext cx="1058098" cy="10355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30B2D9E-1968-7C23-5D40-E4B2022C19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6305" y="3399836"/>
            <a:ext cx="3806350" cy="253756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27A1887-B678-F5FE-9BF6-717347385A44}"/>
              </a:ext>
            </a:extLst>
          </p:cNvPr>
          <p:cNvSpPr txBox="1"/>
          <p:nvPr/>
        </p:nvSpPr>
        <p:spPr>
          <a:xfrm>
            <a:off x="4971098" y="3357709"/>
            <a:ext cx="960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LRZ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Booth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5AE276-BBA6-6191-96E8-CF772597FEA6}"/>
              </a:ext>
            </a:extLst>
          </p:cNvPr>
          <p:cNvSpPr txBox="1"/>
          <p:nvPr/>
        </p:nvSpPr>
        <p:spPr>
          <a:xfrm>
            <a:off x="6707189" y="2956874"/>
            <a:ext cx="3103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Feel free to contact us!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9CE5CF-5317-E06D-9A81-639BD8688E6D}"/>
              </a:ext>
            </a:extLst>
          </p:cNvPr>
          <p:cNvSpPr txBox="1"/>
          <p:nvPr/>
        </p:nvSpPr>
        <p:spPr>
          <a:xfrm>
            <a:off x="2423912" y="2926465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Visit our booth (#1311)!</a:t>
            </a:r>
          </a:p>
        </p:txBody>
      </p:sp>
    </p:spTree>
    <p:extLst>
      <p:ext uri="{BB962C8B-B14F-4D97-AF65-F5344CB8AC3E}">
        <p14:creationId xmlns:p14="http://schemas.microsoft.com/office/powerpoint/2010/main" val="2561609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B500-50F7-4AE7-3CAE-170DC3BE8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22265-1880-A4AC-D6FE-6350FAD6D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15453"/>
          </a:xfrm>
        </p:spPr>
        <p:txBody>
          <a:bodyPr/>
          <a:lstStyle/>
          <a:p>
            <a:r>
              <a:rPr lang="en-US" dirty="0"/>
              <a:t>Background</a:t>
            </a:r>
          </a:p>
          <a:p>
            <a:r>
              <a:rPr lang="en-US" dirty="0"/>
              <a:t>Reducing Embodied Carbon (Scope 3)</a:t>
            </a:r>
          </a:p>
          <a:p>
            <a:r>
              <a:rPr lang="en-US" dirty="0"/>
              <a:t>Reducing Operational Carbon (Scope 2)</a:t>
            </a:r>
          </a:p>
          <a:p>
            <a:r>
              <a:rPr lang="en-US" dirty="0"/>
              <a:t>Conclusion &amp; Acknowledgement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C2E27-C40D-B37B-8268-7FA24934E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Sustainable Supercomputing SC’23, Nov 12,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52DDD-1074-8F1A-7AF4-B200CD9C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Sustainability in HPC: Vision and Opportunities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5DCF8-1E1D-7961-0044-D3233486C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146" name="Picture 2" descr="Startseite - Forschungscampus Garching">
            <a:extLst>
              <a:ext uri="{FF2B5EF4-FFF2-40B4-BE49-F238E27FC236}">
                <a16:creationId xmlns:a16="http://schemas.microsoft.com/office/drawing/2014/main" id="{FAB6F2CA-54FB-0073-F6F2-617CBFBD3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102" y="1027906"/>
            <a:ext cx="426869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20DBEAD-AB25-F622-5D89-22D93DCCB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841078"/>
            <a:ext cx="7643445" cy="223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95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B500-50F7-4AE7-3CAE-170DC3BE8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22265-1880-A4AC-D6FE-6350FAD6D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1545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Background</a:t>
            </a:r>
          </a:p>
          <a:p>
            <a:r>
              <a:rPr lang="en-US" dirty="0"/>
              <a:t>Reducing Embodied Carbon (Scope 3)</a:t>
            </a:r>
          </a:p>
          <a:p>
            <a:r>
              <a:rPr lang="en-US" dirty="0"/>
              <a:t>Reducing Operational Carbon (Scope 2)</a:t>
            </a:r>
          </a:p>
          <a:p>
            <a:r>
              <a:rPr lang="en-US" dirty="0"/>
              <a:t>Conclusion &amp; Acknowledgement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C2E27-C40D-B37B-8268-7FA24934E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Sustainable Supercomputing SC’23, Nov 12,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52DDD-1074-8F1A-7AF4-B200CD9C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Sustainability in HPC: Vision and Opportunities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5DCF8-1E1D-7961-0044-D3233486C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146" name="Picture 2" descr="Startseite - Forschungscampus Garching">
            <a:extLst>
              <a:ext uri="{FF2B5EF4-FFF2-40B4-BE49-F238E27FC236}">
                <a16:creationId xmlns:a16="http://schemas.microsoft.com/office/drawing/2014/main" id="{FAB6F2CA-54FB-0073-F6F2-617CBFBD3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102" y="1027906"/>
            <a:ext cx="426869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20DBEAD-AB25-F622-5D89-22D93DCCB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841078"/>
            <a:ext cx="7643445" cy="223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9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035B0-5D7A-F1AC-44C9-A0C1996DA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Needs for Carbon-awareness in Supercomputing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C2705-FD4E-60C0-0BF2-A7E4C1CD1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37900"/>
            <a:ext cx="7686623" cy="234515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Supercomputers indirectly account for a tremendous amount of carbon emissions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Mainly due to the scale: </a:t>
            </a:r>
            <a:r>
              <a:rPr lang="en-US" b="1" dirty="0"/>
              <a:t>(1)</a:t>
            </a:r>
            <a:r>
              <a:rPr lang="en-US" dirty="0"/>
              <a:t> consist of over </a:t>
            </a:r>
            <a:r>
              <a:rPr lang="en-US" dirty="0" err="1"/>
              <a:t>100K</a:t>
            </a:r>
            <a:r>
              <a:rPr lang="en-US" dirty="0"/>
              <a:t> of components; </a:t>
            </a:r>
            <a:r>
              <a:rPr lang="en-US" b="1" dirty="0"/>
              <a:t>(2) </a:t>
            </a:r>
            <a:r>
              <a:rPr lang="en-US" dirty="0"/>
              <a:t>consume few </a:t>
            </a:r>
            <a:r>
              <a:rPr lang="en-US" dirty="0" err="1"/>
              <a:t>10s</a:t>
            </a:r>
            <a:r>
              <a:rPr lang="en-US" dirty="0"/>
              <a:t> MW of power</a:t>
            </a:r>
          </a:p>
          <a:p>
            <a:pPr>
              <a:lnSpc>
                <a:spcPct val="110000"/>
              </a:lnSpc>
            </a:pPr>
            <a:r>
              <a:rPr lang="en-US" dirty="0"/>
              <a:t>Need to limit their carbon emissions while following the GHG (Green House Gas) protocol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E3BE5-7140-2CBB-CA72-975633D89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Sustainable Supercomputing </a:t>
            </a:r>
            <a:r>
              <a:rPr lang="en-US" dirty="0" err="1"/>
              <a:t>SC’23</a:t>
            </a:r>
            <a:r>
              <a:rPr lang="en-US" dirty="0"/>
              <a:t>, Nov 12,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1CCA4-5897-1249-BF4E-81A9999F8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Sustainability in HPC: Vision and Opportunities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51F48-6D2C-2B1B-A6B9-76C6FFEB3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47156" y="6356350"/>
            <a:ext cx="1424354" cy="365125"/>
          </a:xfrm>
        </p:spPr>
        <p:txBody>
          <a:bodyPr/>
          <a:lstStyle/>
          <a:p>
            <a:fld id="{3A4F6043-7A67-491B-98BC-F933DED7226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BED3B0-8B5E-012A-077F-9A1EAE02D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5153" y="4095198"/>
            <a:ext cx="1722440" cy="17224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ED56DC-C032-E049-46F7-EA5E3186B2F5}"/>
              </a:ext>
            </a:extLst>
          </p:cNvPr>
          <p:cNvSpPr txBox="1"/>
          <p:nvPr/>
        </p:nvSpPr>
        <p:spPr>
          <a:xfrm>
            <a:off x="8222385" y="5860918"/>
            <a:ext cx="3163209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Future Green Supercomputers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(Image generated by deep AI)</a:t>
            </a:r>
          </a:p>
          <a:p>
            <a:pPr algn="ctr"/>
            <a:endParaRPr lang="en-US" b="1" dirty="0"/>
          </a:p>
        </p:txBody>
      </p:sp>
      <p:pic>
        <p:nvPicPr>
          <p:cNvPr id="11266" name="Picture 2" descr="The Beating Heart of the World's First Exascale Supercomputer - IEEE  Spectrum">
            <a:extLst>
              <a:ext uri="{FF2B5EF4-FFF2-40B4-BE49-F238E27FC236}">
                <a16:creationId xmlns:a16="http://schemas.microsoft.com/office/drawing/2014/main" id="{BE39E59A-C1DC-40C9-223F-8BDD0B3DC8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" r="6759"/>
          <a:stretch/>
        </p:blipFill>
        <p:spPr bwMode="auto">
          <a:xfrm>
            <a:off x="3242713" y="4110690"/>
            <a:ext cx="2049734" cy="154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own Arrow 8">
            <a:extLst>
              <a:ext uri="{FF2B5EF4-FFF2-40B4-BE49-F238E27FC236}">
                <a16:creationId xmlns:a16="http://schemas.microsoft.com/office/drawing/2014/main" id="{4CFAB329-33C7-4613-35D5-9B56DF6EC79C}"/>
              </a:ext>
            </a:extLst>
          </p:cNvPr>
          <p:cNvSpPr/>
          <p:nvPr/>
        </p:nvSpPr>
        <p:spPr>
          <a:xfrm rot="16200000">
            <a:off x="7844466" y="4666102"/>
            <a:ext cx="885371" cy="475343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9EE6EE-B041-A65A-674B-2F8F4B73EDD3}"/>
              </a:ext>
            </a:extLst>
          </p:cNvPr>
          <p:cNvSpPr txBox="1"/>
          <p:nvPr/>
        </p:nvSpPr>
        <p:spPr>
          <a:xfrm>
            <a:off x="3287157" y="5656461"/>
            <a:ext cx="2005290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Frontier </a:t>
            </a:r>
          </a:p>
          <a:p>
            <a:pPr algn="ctr"/>
            <a:r>
              <a:rPr lang="en-US" b="1" dirty="0" err="1"/>
              <a:t>1.2Exa</a:t>
            </a:r>
            <a:r>
              <a:rPr lang="en-US" b="1" dirty="0"/>
              <a:t> @</a:t>
            </a:r>
            <a:r>
              <a:rPr lang="en-US" b="1" dirty="0" err="1"/>
              <a:t>23MW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61F1F0-B495-E0B3-9180-C4E17C1D692A}"/>
              </a:ext>
            </a:extLst>
          </p:cNvPr>
          <p:cNvSpPr txBox="1"/>
          <p:nvPr/>
        </p:nvSpPr>
        <p:spPr>
          <a:xfrm>
            <a:off x="854786" y="5651002"/>
            <a:ext cx="2005290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Fugaku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0.44Exa</a:t>
            </a:r>
            <a:r>
              <a:rPr lang="en-US" b="1" dirty="0"/>
              <a:t> @</a:t>
            </a:r>
            <a:r>
              <a:rPr lang="en-US" b="1" dirty="0" err="1"/>
              <a:t>30MW</a:t>
            </a:r>
            <a:endParaRPr lang="en-US" b="1" dirty="0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807ED712-302A-F75C-BF75-99492CBF737E}"/>
              </a:ext>
            </a:extLst>
          </p:cNvPr>
          <p:cNvSpPr/>
          <p:nvPr/>
        </p:nvSpPr>
        <p:spPr>
          <a:xfrm>
            <a:off x="9393688" y="3464974"/>
            <a:ext cx="885371" cy="475343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8" name="Picture 4" descr="Need for speed: Fugaku, Japan's new supercomputer, ranked fastest in world  - The Japan Times">
            <a:extLst>
              <a:ext uri="{FF2B5EF4-FFF2-40B4-BE49-F238E27FC236}">
                <a16:creationId xmlns:a16="http://schemas.microsoft.com/office/drawing/2014/main" id="{A2706585-61AC-752E-6F62-3BA6B0579A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r="6704"/>
          <a:stretch/>
        </p:blipFill>
        <p:spPr bwMode="auto">
          <a:xfrm>
            <a:off x="832564" y="4110690"/>
            <a:ext cx="2049734" cy="154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Aurora (supercomputer) - Wikipedia">
            <a:extLst>
              <a:ext uri="{FF2B5EF4-FFF2-40B4-BE49-F238E27FC236}">
                <a16:creationId xmlns:a16="http://schemas.microsoft.com/office/drawing/2014/main" id="{A7ECE149-D2BA-E053-F06F-6996FB44BF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7" r="7707"/>
          <a:stretch/>
        </p:blipFill>
        <p:spPr bwMode="auto">
          <a:xfrm>
            <a:off x="5675084" y="4116149"/>
            <a:ext cx="2049734" cy="154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7F82184-30C9-FAC5-329A-05D7754D1A8C}"/>
              </a:ext>
            </a:extLst>
          </p:cNvPr>
          <p:cNvSpPr txBox="1"/>
          <p:nvPr/>
        </p:nvSpPr>
        <p:spPr>
          <a:xfrm>
            <a:off x="5697306" y="5656461"/>
            <a:ext cx="2005290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Aurora </a:t>
            </a:r>
          </a:p>
          <a:p>
            <a:pPr algn="ctr"/>
            <a:r>
              <a:rPr lang="en-US" b="1" dirty="0" err="1"/>
              <a:t>2Exa</a:t>
            </a:r>
            <a:r>
              <a:rPr lang="en-US" b="1" dirty="0"/>
              <a:t>? @</a:t>
            </a:r>
            <a:r>
              <a:rPr lang="en-US" b="1" dirty="0" err="1"/>
              <a:t>60MW</a:t>
            </a:r>
            <a:r>
              <a:rPr lang="en-US" b="1" dirty="0"/>
              <a:t>?</a:t>
            </a:r>
          </a:p>
        </p:txBody>
      </p:sp>
      <p:pic>
        <p:nvPicPr>
          <p:cNvPr id="11272" name="Picture 8" descr="What are the Greenhouse Gas Protocols? - AQ Green TeC">
            <a:extLst>
              <a:ext uri="{FF2B5EF4-FFF2-40B4-BE49-F238E27FC236}">
                <a16:creationId xmlns:a16="http://schemas.microsoft.com/office/drawing/2014/main" id="{76EAF26B-FA19-2212-931B-90AFEE79D4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6" t="21945" r="26000" b="27461"/>
          <a:stretch/>
        </p:blipFill>
        <p:spPr bwMode="auto">
          <a:xfrm>
            <a:off x="8873895" y="1633726"/>
            <a:ext cx="1860191" cy="179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C6C4A7B-F7AF-1132-24E2-AD3BE0868AD9}"/>
              </a:ext>
            </a:extLst>
          </p:cNvPr>
          <p:cNvSpPr txBox="1"/>
          <p:nvPr/>
        </p:nvSpPr>
        <p:spPr>
          <a:xfrm>
            <a:off x="10297529" y="3365356"/>
            <a:ext cx="1223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Carbon</a:t>
            </a:r>
          </a:p>
          <a:p>
            <a:pPr algn="ctr"/>
            <a:r>
              <a:rPr lang="en-US" b="1" i="1" dirty="0">
                <a:solidFill>
                  <a:srgbClr val="FF0000"/>
                </a:solidFill>
              </a:rPr>
              <a:t>Awareness</a:t>
            </a:r>
          </a:p>
        </p:txBody>
      </p:sp>
    </p:spTree>
    <p:extLst>
      <p:ext uri="{BB962C8B-B14F-4D97-AF65-F5344CB8AC3E}">
        <p14:creationId xmlns:p14="http://schemas.microsoft.com/office/powerpoint/2010/main" val="1765182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WRI/WBCSD Corporate Value Chain (Scope 3) Accounting and Reporting Standard">
            <a:extLst>
              <a:ext uri="{FF2B5EF4-FFF2-40B4-BE49-F238E27FC236}">
                <a16:creationId xmlns:a16="http://schemas.microsoft.com/office/drawing/2014/main" id="{0CAF48A1-D184-3930-47EB-0D2A4F1E2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3"/>
          <a:stretch/>
        </p:blipFill>
        <p:spPr bwMode="auto">
          <a:xfrm>
            <a:off x="3576674" y="653143"/>
            <a:ext cx="8540683" cy="563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794F82-655B-0FB0-7744-88807DEFC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GHG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FE320-D05C-DBC8-6490-D19D1B019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9018"/>
            <a:ext cx="3603172" cy="385328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solidFill>
                  <a:schemeClr val="accent1"/>
                </a:solidFill>
              </a:rPr>
              <a:t>Scope 1:</a:t>
            </a:r>
            <a:r>
              <a:rPr lang="en-US" dirty="0"/>
              <a:t> Relevant if fossil fuels are burnt on site (usually not the case)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solidFill>
                  <a:schemeClr val="accent1"/>
                </a:solidFill>
              </a:rPr>
              <a:t>Scope 2: </a:t>
            </a:r>
            <a:r>
              <a:rPr lang="en-US" dirty="0"/>
              <a:t>Electricity, heating, cooling, etc. for the site operation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solidFill>
                  <a:schemeClr val="accent1"/>
                </a:solidFill>
              </a:rPr>
              <a:t>Scope 3: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The other indirect emissions, e.g., production,  shipping, and disposal of system components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98F5E-9DB6-FBBF-7C36-FA7639301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Sustainable Supercomputing SC’23, Nov 12,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B5451-479A-F1B1-3914-F994D07B8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Sustainability in HPC: Vision and Opportunities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349FD-0D07-98E8-F79B-DE1D6BFD4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0103" y="6356350"/>
            <a:ext cx="1424354" cy="365125"/>
          </a:xfrm>
        </p:spPr>
        <p:txBody>
          <a:bodyPr/>
          <a:lstStyle/>
          <a:p>
            <a:fld id="{3A4F6043-7A67-491B-98BC-F933DED7226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790D29-A169-9CA9-E48D-D1FC351B128B}"/>
              </a:ext>
            </a:extLst>
          </p:cNvPr>
          <p:cNvSpPr txBox="1"/>
          <p:nvPr/>
        </p:nvSpPr>
        <p:spPr>
          <a:xfrm>
            <a:off x="4765947" y="6231265"/>
            <a:ext cx="6658364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Source: </a:t>
            </a:r>
            <a:r>
              <a:rPr lang="en-US" sz="1400" dirty="0"/>
              <a:t>https://</a:t>
            </a:r>
            <a:r>
              <a:rPr lang="en-US" sz="1400" dirty="0" err="1"/>
              <a:t>ghgprotocol.org</a:t>
            </a:r>
            <a:r>
              <a:rPr lang="en-US" sz="1400" dirty="0"/>
              <a:t>/sites/default/files/standards/Corporate-Value-Chain-Accounting-</a:t>
            </a:r>
            <a:r>
              <a:rPr lang="en-US" sz="1400" dirty="0" err="1"/>
              <a:t>Reporing</a:t>
            </a:r>
            <a:r>
              <a:rPr lang="en-US" sz="1400" dirty="0"/>
              <a:t>-</a:t>
            </a:r>
            <a:r>
              <a:rPr lang="en-US" sz="1400" dirty="0" err="1"/>
              <a:t>Standard_041613_2.pdf</a:t>
            </a:r>
            <a:r>
              <a:rPr lang="en-US" sz="1400" dirty="0"/>
              <a:t>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734410B-BB72-B1C6-2F5E-986E5341F405}"/>
              </a:ext>
            </a:extLst>
          </p:cNvPr>
          <p:cNvGrpSpPr/>
          <p:nvPr/>
        </p:nvGrpSpPr>
        <p:grpSpPr>
          <a:xfrm>
            <a:off x="764332" y="3041780"/>
            <a:ext cx="3750907" cy="3058852"/>
            <a:chOff x="764332" y="3041780"/>
            <a:chExt cx="3750907" cy="305885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6632290-A122-6153-409E-C6E319609D44}"/>
                </a:ext>
              </a:extLst>
            </p:cNvPr>
            <p:cNvSpPr/>
            <p:nvPr/>
          </p:nvSpPr>
          <p:spPr>
            <a:xfrm>
              <a:off x="764332" y="3041780"/>
              <a:ext cx="3750907" cy="2649893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46EA59C-3455-F268-024B-E7281F1A6FDB}"/>
                </a:ext>
              </a:extLst>
            </p:cNvPr>
            <p:cNvSpPr txBox="1"/>
            <p:nvPr/>
          </p:nvSpPr>
          <p:spPr>
            <a:xfrm>
              <a:off x="1912150" y="5638967"/>
              <a:ext cx="14552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Our Focus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264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B500-50F7-4AE7-3CAE-170DC3BE8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22265-1880-A4AC-D6FE-6350FAD6D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15453"/>
          </a:xfrm>
        </p:spPr>
        <p:txBody>
          <a:bodyPr/>
          <a:lstStyle/>
          <a:p>
            <a:r>
              <a:rPr lang="en-US" dirty="0"/>
              <a:t>Background</a:t>
            </a:r>
          </a:p>
          <a:p>
            <a:r>
              <a:rPr lang="en-US" dirty="0">
                <a:solidFill>
                  <a:srgbClr val="FF0000"/>
                </a:solidFill>
              </a:rPr>
              <a:t>Reducing Embodied Carbon (Scope 3)</a:t>
            </a:r>
          </a:p>
          <a:p>
            <a:r>
              <a:rPr lang="en-US" dirty="0"/>
              <a:t>Reducing Operational Carbon (Scope 2)</a:t>
            </a:r>
          </a:p>
          <a:p>
            <a:r>
              <a:rPr lang="en-US" dirty="0"/>
              <a:t>Conclusion &amp; Acknowledgement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C2E27-C40D-B37B-8268-7FA24934E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Sustainable Supercomputing SC’23, Nov 12,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52DDD-1074-8F1A-7AF4-B200CD9C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Sustainability in HPC: Vision and Opportunities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5DCF8-1E1D-7961-0044-D3233486C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146" name="Picture 2" descr="Startseite - Forschungscampus Garching">
            <a:extLst>
              <a:ext uri="{FF2B5EF4-FFF2-40B4-BE49-F238E27FC236}">
                <a16:creationId xmlns:a16="http://schemas.microsoft.com/office/drawing/2014/main" id="{FAB6F2CA-54FB-0073-F6F2-617CBFBD3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102" y="1027906"/>
            <a:ext cx="426869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20DBEAD-AB25-F622-5D89-22D93DCCB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841078"/>
            <a:ext cx="7643445" cy="22384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82BBF68-2D2E-47BA-B306-8F0A89D9B8EE}"/>
              </a:ext>
            </a:extLst>
          </p:cNvPr>
          <p:cNvSpPr/>
          <p:nvPr/>
        </p:nvSpPr>
        <p:spPr>
          <a:xfrm>
            <a:off x="8263468" y="3589867"/>
            <a:ext cx="1665978" cy="24896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08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AE951-8F4D-15E7-FCC1-0E8F7449C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Embodied Carbon (Scope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1502E-C340-1FD8-CDA8-426A38E1D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4" y="1825625"/>
            <a:ext cx="11057942" cy="1621261"/>
          </a:xfrm>
        </p:spPr>
        <p:txBody>
          <a:bodyPr>
            <a:normAutofit/>
          </a:bodyPr>
          <a:lstStyle/>
          <a:p>
            <a:r>
              <a:rPr lang="en-US" dirty="0"/>
              <a:t>Embodied carbon consists of production, transportation, &amp; disposal</a:t>
            </a:r>
          </a:p>
          <a:p>
            <a:pPr lvl="1"/>
            <a:r>
              <a:rPr lang="en-US" dirty="0"/>
              <a:t>The production part (manufacturing + packaging) is dominant [U. Gupta+ </a:t>
            </a:r>
            <a:r>
              <a:rPr lang="en-US" dirty="0" err="1"/>
              <a:t>ISCA’22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The embodied carbon trend differs across different systems</a:t>
            </a:r>
          </a:p>
          <a:p>
            <a:pPr lvl="2"/>
            <a:r>
              <a:rPr lang="en-US" dirty="0"/>
              <a:t>The system architecture &amp; procurement (incl. product choices for components) matter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B2EC9-AEF4-BCDD-35D0-F815B22DF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Sustainable Supercomputing SC’23, Nov 12,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C6F27-CBCC-72F5-D408-5A5E9D5D2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Sustainability in HPC: Vision and Opportunities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8C9B2-4C5D-E992-F014-8E5573D75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966143-8EB7-921C-529D-98CFAB361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880" y="3785555"/>
            <a:ext cx="5952066" cy="19740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B32980-7BB7-DCC0-5ADB-724A11084A6A}"/>
              </a:ext>
            </a:extLst>
          </p:cNvPr>
          <p:cNvSpPr txBox="1"/>
          <p:nvPr/>
        </p:nvSpPr>
        <p:spPr>
          <a:xfrm>
            <a:off x="6256476" y="5747582"/>
            <a:ext cx="5070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Estimated Embodied Carbon Footprint Breakdowns</a:t>
            </a:r>
          </a:p>
          <a:p>
            <a:pPr algn="ctr"/>
            <a:r>
              <a:rPr lang="en-US" dirty="0"/>
              <a:t>Calculated based on a prior study [B. Li + </a:t>
            </a:r>
            <a:r>
              <a:rPr lang="en-US" dirty="0" err="1"/>
              <a:t>SC’23</a:t>
            </a:r>
            <a:r>
              <a:rPr lang="en-US" dirty="0"/>
              <a:t>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E237F46-58C5-3CAC-6776-3BF5D5A87AB5}"/>
              </a:ext>
            </a:extLst>
          </p:cNvPr>
          <p:cNvSpPr txBox="1">
            <a:spLocks/>
          </p:cNvSpPr>
          <p:nvPr/>
        </p:nvSpPr>
        <p:spPr>
          <a:xfrm>
            <a:off x="635004" y="3429000"/>
            <a:ext cx="5952067" cy="29155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b="1" dirty="0"/>
              <a:t>Promising Approaches for Embodied Carbon Reduction: </a:t>
            </a:r>
          </a:p>
          <a:p>
            <a:pPr marL="914400" lvl="1" indent="-45720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Carbon-aware Component Design</a:t>
            </a:r>
          </a:p>
          <a:p>
            <a:pPr marL="914400" lvl="1" indent="-45720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Carbon-aware System Architecture &amp; Procurement</a:t>
            </a:r>
          </a:p>
          <a:p>
            <a:pPr marL="914400" lvl="1" indent="-45720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System Lifetime Extension &amp; Reuse/Recycling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805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E0F98-D73B-FB5E-AE0B-12DBDCC4F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Designing Carbon-efficient </a:t>
            </a:r>
            <a:r>
              <a:rPr lang="en-US" sz="4000" dirty="0" err="1"/>
              <a:t>HPC</a:t>
            </a:r>
            <a:r>
              <a:rPr lang="en-US" sz="4000" dirty="0"/>
              <a:t> Components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6A774-9061-323F-749C-BC3EBAB3E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Sustainable Supercomputing SC’23, Nov 12,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D5F67-1845-8B8C-6C4D-8CFF0684A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Sustainability in </a:t>
            </a:r>
            <a:r>
              <a:rPr lang="en-US" dirty="0" err="1"/>
              <a:t>HPC</a:t>
            </a:r>
            <a:r>
              <a:rPr lang="en-US" dirty="0"/>
              <a:t>: Vision and Opportunities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3E41B-FAF7-C806-9F9B-82F203F8E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25FCEE-32B6-DB16-D6BE-6AC2EC4B98E3}"/>
              </a:ext>
            </a:extLst>
          </p:cNvPr>
          <p:cNvSpPr txBox="1"/>
          <p:nvPr/>
        </p:nvSpPr>
        <p:spPr>
          <a:xfrm>
            <a:off x="656056" y="1797956"/>
            <a:ext cx="324358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u="sng" dirty="0">
                <a:solidFill>
                  <a:schemeClr val="accent1"/>
                </a:solidFill>
              </a:rPr>
              <a:t>Conventional Chip Design</a:t>
            </a:r>
            <a:r>
              <a:rPr lang="en-US" sz="2200" b="1" dirty="0">
                <a:solidFill>
                  <a:schemeClr val="accent1"/>
                </a:solidFill>
              </a:rPr>
              <a:t>:</a:t>
            </a:r>
          </a:p>
          <a:p>
            <a:r>
              <a:rPr lang="en-US" sz="2200" dirty="0"/>
              <a:t>max Perf(W, d)</a:t>
            </a:r>
          </a:p>
          <a:p>
            <a:r>
              <a:rPr lang="en-US" sz="2200" dirty="0"/>
              <a:t>  </a:t>
            </a:r>
            <a:r>
              <a:rPr lang="en-US" sz="2200" dirty="0" err="1"/>
              <a:t>s.t.</a:t>
            </a:r>
            <a:r>
              <a:rPr lang="en-US" sz="2200" dirty="0"/>
              <a:t> Pow(W, d) ≤ </a:t>
            </a:r>
            <a:r>
              <a:rPr lang="en-US" sz="2200" dirty="0" err="1"/>
              <a:t>Pow</a:t>
            </a:r>
            <a:r>
              <a:rPr lang="en-US" sz="2200" baseline="-25000" dirty="0" err="1"/>
              <a:t>Target</a:t>
            </a:r>
            <a:endParaRPr lang="en-US" sz="2200" baseline="-25000" dirty="0"/>
          </a:p>
          <a:p>
            <a:r>
              <a:rPr lang="en-US" sz="2200" dirty="0"/>
              <a:t>        Cost(d) ≤ </a:t>
            </a:r>
            <a:r>
              <a:rPr lang="en-US" sz="2200" dirty="0" err="1"/>
              <a:t>Cost</a:t>
            </a:r>
            <a:r>
              <a:rPr lang="en-US" sz="2200" baseline="-25000" dirty="0" err="1"/>
              <a:t>Target</a:t>
            </a:r>
            <a:endParaRPr lang="en-US" sz="2200" baseline="-25000" dirty="0"/>
          </a:p>
          <a:p>
            <a:r>
              <a:rPr lang="en-US" sz="2200" dirty="0"/>
              <a:t>        d </a:t>
            </a:r>
            <a:r>
              <a:rPr lang="ja-JP" sz="2200"/>
              <a:t>∈</a:t>
            </a:r>
            <a:r>
              <a:rPr lang="en-US" altLang="ja-JP" sz="2200" dirty="0"/>
              <a:t> D</a:t>
            </a:r>
          </a:p>
          <a:p>
            <a:r>
              <a:rPr lang="en-US" sz="2200" dirty="0"/>
              <a:t>In: W, Out: </a:t>
            </a:r>
            <a:r>
              <a:rPr lang="en-US" sz="2200" dirty="0" err="1"/>
              <a:t>d</a:t>
            </a:r>
            <a:r>
              <a:rPr lang="en-US" sz="2200" baseline="-25000" dirty="0" err="1"/>
              <a:t>opt</a:t>
            </a:r>
            <a:r>
              <a:rPr lang="en-US" sz="2200" dirty="0"/>
              <a:t> (</a:t>
            </a:r>
            <a:r>
              <a:rPr lang="ja-JP" sz="2200"/>
              <a:t>∈</a:t>
            </a:r>
            <a:r>
              <a:rPr lang="en-US" altLang="ja-JP" sz="2200" dirty="0"/>
              <a:t> D</a:t>
            </a:r>
            <a:r>
              <a:rPr lang="en-US" sz="2200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B8F53C-7C19-A546-EAB2-50E43A47D7BF}"/>
              </a:ext>
            </a:extLst>
          </p:cNvPr>
          <p:cNvSpPr txBox="1"/>
          <p:nvPr/>
        </p:nvSpPr>
        <p:spPr>
          <a:xfrm>
            <a:off x="3858836" y="1459401"/>
            <a:ext cx="39685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>
                <a:solidFill>
                  <a:schemeClr val="accent1"/>
                </a:solidFill>
              </a:rPr>
              <a:t>Carbon-aware Chip Design</a:t>
            </a:r>
            <a:r>
              <a:rPr lang="en-US" sz="2200" b="1" dirty="0">
                <a:solidFill>
                  <a:schemeClr val="accent1"/>
                </a:solidFill>
              </a:rPr>
              <a:t>:</a:t>
            </a:r>
          </a:p>
          <a:p>
            <a:r>
              <a:rPr lang="en-US" sz="2200" dirty="0"/>
              <a:t>max Perf(W, d)</a:t>
            </a:r>
          </a:p>
          <a:p>
            <a:r>
              <a:rPr lang="en-US" sz="2200" dirty="0"/>
              <a:t>  </a:t>
            </a:r>
            <a:r>
              <a:rPr lang="en-US" sz="2200" dirty="0" err="1"/>
              <a:t>s.t.</a:t>
            </a:r>
            <a:r>
              <a:rPr lang="en-US" sz="2200" dirty="0"/>
              <a:t> Pow(W, d) ≤ </a:t>
            </a:r>
            <a:r>
              <a:rPr lang="en-US" sz="2200" dirty="0" err="1"/>
              <a:t>Pow</a:t>
            </a:r>
            <a:r>
              <a:rPr lang="en-US" sz="2200" baseline="-25000" dirty="0" err="1"/>
              <a:t>Target</a:t>
            </a:r>
            <a:endParaRPr lang="en-US" sz="2200" baseline="-25000" dirty="0"/>
          </a:p>
          <a:p>
            <a:r>
              <a:rPr lang="en-US" sz="2200" dirty="0"/>
              <a:t>        Cost(d) ≤ </a:t>
            </a:r>
            <a:r>
              <a:rPr lang="en-US" sz="2200" dirty="0" err="1"/>
              <a:t>Cost</a:t>
            </a:r>
            <a:r>
              <a:rPr lang="en-US" sz="2200" baseline="-25000" dirty="0" err="1"/>
              <a:t>Target</a:t>
            </a:r>
            <a:endParaRPr lang="en-US" sz="2200" baseline="-25000" dirty="0"/>
          </a:p>
          <a:p>
            <a:r>
              <a:rPr lang="en-US" sz="2200" dirty="0"/>
              <a:t>        </a:t>
            </a:r>
            <a:r>
              <a:rPr lang="en-US" sz="2200" dirty="0" err="1">
                <a:solidFill>
                  <a:srgbClr val="00B050"/>
                </a:solidFill>
              </a:rPr>
              <a:t>EmCrbn</a:t>
            </a:r>
            <a:r>
              <a:rPr lang="en-US" sz="2200" dirty="0">
                <a:solidFill>
                  <a:srgbClr val="00B050"/>
                </a:solidFill>
              </a:rPr>
              <a:t>(d) ≤  </a:t>
            </a:r>
            <a:r>
              <a:rPr lang="en-US" sz="2200" dirty="0" err="1">
                <a:solidFill>
                  <a:srgbClr val="00B050"/>
                </a:solidFill>
              </a:rPr>
              <a:t>EmCrbn</a:t>
            </a:r>
            <a:r>
              <a:rPr lang="en-US" sz="2200" baseline="-25000" dirty="0" err="1">
                <a:solidFill>
                  <a:srgbClr val="00B050"/>
                </a:solidFill>
              </a:rPr>
              <a:t>Target</a:t>
            </a:r>
            <a:endParaRPr lang="en-US" sz="2200" baseline="-25000" dirty="0">
              <a:solidFill>
                <a:srgbClr val="00B050"/>
              </a:solidFill>
            </a:endParaRPr>
          </a:p>
          <a:p>
            <a:r>
              <a:rPr lang="en-US" sz="2000" dirty="0"/>
              <a:t>         </a:t>
            </a:r>
            <a:r>
              <a:rPr lang="en-US" sz="2000" dirty="0" err="1">
                <a:solidFill>
                  <a:srgbClr val="00B050"/>
                </a:solidFill>
              </a:rPr>
              <a:t>OpCrbn</a:t>
            </a:r>
            <a:r>
              <a:rPr lang="en-US" sz="2000" dirty="0">
                <a:solidFill>
                  <a:srgbClr val="00B050"/>
                </a:solidFill>
              </a:rPr>
              <a:t>(W, d, CI) ≤  </a:t>
            </a:r>
            <a:r>
              <a:rPr lang="en-US" sz="2000" dirty="0" err="1">
                <a:solidFill>
                  <a:srgbClr val="00B050"/>
                </a:solidFill>
              </a:rPr>
              <a:t>OpCrbn</a:t>
            </a:r>
            <a:r>
              <a:rPr lang="en-US" sz="2000" baseline="-25000" dirty="0" err="1">
                <a:solidFill>
                  <a:srgbClr val="00B050"/>
                </a:solidFill>
              </a:rPr>
              <a:t>Target</a:t>
            </a:r>
            <a:endParaRPr lang="en-US" sz="2000" dirty="0"/>
          </a:p>
          <a:p>
            <a:r>
              <a:rPr lang="en-US" sz="2200" dirty="0"/>
              <a:t>        d </a:t>
            </a:r>
            <a:r>
              <a:rPr lang="ja-JP" sz="2200"/>
              <a:t>∈</a:t>
            </a:r>
            <a:r>
              <a:rPr lang="en-US" altLang="ja-JP" sz="2200" dirty="0"/>
              <a:t> D</a:t>
            </a:r>
          </a:p>
          <a:p>
            <a:r>
              <a:rPr lang="en-US" sz="2200" dirty="0"/>
              <a:t>In: W, </a:t>
            </a:r>
            <a:r>
              <a:rPr lang="en-US" sz="2200" dirty="0">
                <a:solidFill>
                  <a:srgbClr val="00B050"/>
                </a:solidFill>
              </a:rPr>
              <a:t>CI</a:t>
            </a:r>
            <a:r>
              <a:rPr lang="en-US" sz="2200" dirty="0"/>
              <a:t>, Out: </a:t>
            </a:r>
            <a:r>
              <a:rPr lang="en-US" sz="2200" dirty="0" err="1"/>
              <a:t>d</a:t>
            </a:r>
            <a:r>
              <a:rPr lang="en-US" sz="2200" baseline="-25000" dirty="0" err="1"/>
              <a:t>opt</a:t>
            </a:r>
            <a:r>
              <a:rPr lang="en-US" sz="2200" dirty="0"/>
              <a:t> (</a:t>
            </a:r>
            <a:r>
              <a:rPr lang="ja-JP" sz="2200"/>
              <a:t>∈</a:t>
            </a:r>
            <a:r>
              <a:rPr lang="en-US" altLang="ja-JP" sz="2200" dirty="0"/>
              <a:t> D</a:t>
            </a:r>
            <a:r>
              <a:rPr lang="en-US" sz="2200" dirty="0"/>
              <a:t>)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0CE4DA22-1F80-0D13-2F48-35914BE407D2}"/>
              </a:ext>
            </a:extLst>
          </p:cNvPr>
          <p:cNvSpPr/>
          <p:nvPr/>
        </p:nvSpPr>
        <p:spPr>
          <a:xfrm>
            <a:off x="3671036" y="2754918"/>
            <a:ext cx="457200" cy="542925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67720E-EA76-B7BD-3641-549B70BB117F}"/>
              </a:ext>
            </a:extLst>
          </p:cNvPr>
          <p:cNvSpPr/>
          <p:nvPr/>
        </p:nvSpPr>
        <p:spPr>
          <a:xfrm>
            <a:off x="605730" y="4242998"/>
            <a:ext cx="5257800" cy="19942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chemeClr val="tx1"/>
                </a:solidFill>
              </a:rPr>
              <a:t>W: Target workloads or proxy apps</a:t>
            </a:r>
          </a:p>
          <a:p>
            <a:r>
              <a:rPr lang="en-US" sz="2200" dirty="0">
                <a:solidFill>
                  <a:schemeClr val="tx1"/>
                </a:solidFill>
              </a:rPr>
              <a:t>D: A set of design points to explore</a:t>
            </a:r>
          </a:p>
          <a:p>
            <a:r>
              <a:rPr lang="en-US" sz="2200" dirty="0">
                <a:solidFill>
                  <a:schemeClr val="tx1"/>
                </a:solidFill>
              </a:rPr>
              <a:t>d (∈ D): A set of design parameters</a:t>
            </a:r>
          </a:p>
          <a:p>
            <a:r>
              <a:rPr lang="en-US" sz="2200" dirty="0" err="1">
                <a:solidFill>
                  <a:schemeClr val="tx1"/>
                </a:solidFill>
              </a:rPr>
              <a:t>X</a:t>
            </a:r>
            <a:r>
              <a:rPr lang="en-US" sz="2200" baseline="-25000" dirty="0" err="1">
                <a:solidFill>
                  <a:schemeClr val="tx1"/>
                </a:solidFill>
              </a:rPr>
              <a:t>Target</a:t>
            </a:r>
            <a:r>
              <a:rPr lang="en-US" sz="2200" dirty="0">
                <a:solidFill>
                  <a:schemeClr val="tx1"/>
                </a:solidFill>
              </a:rPr>
              <a:t>: Target value for metric X</a:t>
            </a:r>
          </a:p>
          <a:p>
            <a:r>
              <a:rPr lang="en-US" sz="2000" dirty="0" err="1">
                <a:solidFill>
                  <a:srgbClr val="00B050"/>
                </a:solidFill>
              </a:rPr>
              <a:t>EmCrbn</a:t>
            </a:r>
            <a:r>
              <a:rPr lang="en-US" sz="2000" dirty="0">
                <a:solidFill>
                  <a:srgbClr val="00B050"/>
                </a:solidFill>
              </a:rPr>
              <a:t>/</a:t>
            </a:r>
            <a:r>
              <a:rPr lang="en-US" sz="2000" dirty="0" err="1">
                <a:solidFill>
                  <a:srgbClr val="00B050"/>
                </a:solidFill>
              </a:rPr>
              <a:t>OpCrbn</a:t>
            </a:r>
            <a:r>
              <a:rPr lang="en-US" sz="2000" dirty="0">
                <a:solidFill>
                  <a:srgbClr val="00B050"/>
                </a:solidFill>
              </a:rPr>
              <a:t>: Embodied/operational carbon</a:t>
            </a:r>
          </a:p>
          <a:p>
            <a:r>
              <a:rPr lang="en-US" sz="2000" dirty="0">
                <a:solidFill>
                  <a:srgbClr val="00B050"/>
                </a:solidFill>
              </a:rPr>
              <a:t>CI: Typical carbon intensity of the target system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7D6244-DDD6-71B8-111B-C58C419FFF6B}"/>
              </a:ext>
            </a:extLst>
          </p:cNvPr>
          <p:cNvSpPr txBox="1"/>
          <p:nvPr/>
        </p:nvSpPr>
        <p:spPr>
          <a:xfrm>
            <a:off x="7827426" y="1525080"/>
            <a:ext cx="35394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>
                <a:solidFill>
                  <a:schemeClr val="accent1"/>
                </a:solidFill>
              </a:rPr>
              <a:t>Hierarchical Optimization for </a:t>
            </a:r>
            <a:r>
              <a:rPr lang="en-US" sz="2200" b="1" u="sng" dirty="0" err="1">
                <a:solidFill>
                  <a:schemeClr val="accent1"/>
                </a:solidFill>
              </a:rPr>
              <a:t>2.5D</a:t>
            </a:r>
            <a:r>
              <a:rPr lang="en-US" sz="2200" b="1" u="sng" dirty="0">
                <a:solidFill>
                  <a:schemeClr val="accent1"/>
                </a:solidFill>
              </a:rPr>
              <a:t>/3D Integrations</a:t>
            </a:r>
            <a:r>
              <a:rPr lang="en-US" sz="2200" b="1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4592D6-9EA8-82D2-3CC5-E4E0081F20F5}"/>
              </a:ext>
            </a:extLst>
          </p:cNvPr>
          <p:cNvSpPr/>
          <p:nvPr/>
        </p:nvSpPr>
        <p:spPr>
          <a:xfrm>
            <a:off x="4662348" y="4260168"/>
            <a:ext cx="2970927" cy="13618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Alternative design goals [U. Gupta+ </a:t>
            </a:r>
            <a:r>
              <a:rPr lang="en-US" sz="2200" b="1" dirty="0" err="1">
                <a:solidFill>
                  <a:schemeClr val="tx1"/>
                </a:solidFill>
              </a:rPr>
              <a:t>ISCA’22</a:t>
            </a:r>
            <a:r>
              <a:rPr lang="en-US" sz="2200" b="1" dirty="0">
                <a:solidFill>
                  <a:schemeClr val="tx1"/>
                </a:solidFill>
              </a:rPr>
              <a:t>]:</a:t>
            </a:r>
          </a:p>
          <a:p>
            <a:pPr algn="ctr"/>
            <a:r>
              <a:rPr lang="en-US" sz="2200" dirty="0">
                <a:solidFill>
                  <a:srgbClr val="00B050"/>
                </a:solidFill>
              </a:rPr>
              <a:t>Carbon-delay product</a:t>
            </a:r>
          </a:p>
          <a:p>
            <a:pPr algn="ctr"/>
            <a:r>
              <a:rPr lang="en-US" sz="2200" dirty="0">
                <a:solidFill>
                  <a:srgbClr val="00B050"/>
                </a:solidFill>
              </a:rPr>
              <a:t>Carbon-</a:t>
            </a:r>
            <a:r>
              <a:rPr lang="en-US" sz="2200" dirty="0" err="1">
                <a:solidFill>
                  <a:srgbClr val="00B050"/>
                </a:solidFill>
              </a:rPr>
              <a:t>delay</a:t>
            </a:r>
            <a:r>
              <a:rPr lang="en-US" sz="2200" baseline="30000" dirty="0" err="1">
                <a:solidFill>
                  <a:srgbClr val="00B050"/>
                </a:solidFill>
              </a:rPr>
              <a:t>2</a:t>
            </a:r>
            <a:r>
              <a:rPr lang="en-US" sz="2200" baseline="30000" dirty="0">
                <a:solidFill>
                  <a:srgbClr val="00B050"/>
                </a:solidFill>
              </a:rPr>
              <a:t> </a:t>
            </a:r>
            <a:r>
              <a:rPr lang="en-US" sz="2200" dirty="0">
                <a:solidFill>
                  <a:srgbClr val="00B050"/>
                </a:solidFill>
              </a:rPr>
              <a:t>product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2A312A-5289-91A0-DD5B-0D68BF0F0E81}"/>
              </a:ext>
            </a:extLst>
          </p:cNvPr>
          <p:cNvSpPr txBox="1"/>
          <p:nvPr/>
        </p:nvSpPr>
        <p:spPr>
          <a:xfrm>
            <a:off x="7909435" y="4461448"/>
            <a:ext cx="3575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Embodied Carbon in Production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JP" sz="2000" b="1" dirty="0">
                <a:solidFill>
                  <a:srgbClr val="FF0000"/>
                </a:solidFill>
              </a:rPr>
              <a:t>≃ Manufacturing +</a:t>
            </a:r>
            <a:r>
              <a:rPr lang="en-US" sz="2000" b="1" dirty="0">
                <a:solidFill>
                  <a:srgbClr val="FF0000"/>
                </a:solidFill>
              </a:rPr>
              <a:t> Packaging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735E2D5-78F0-EBEC-8A6F-401AD81BF23D}"/>
              </a:ext>
            </a:extLst>
          </p:cNvPr>
          <p:cNvGrpSpPr/>
          <p:nvPr/>
        </p:nvGrpSpPr>
        <p:grpSpPr>
          <a:xfrm>
            <a:off x="7922512" y="2460262"/>
            <a:ext cx="3698924" cy="1898665"/>
            <a:chOff x="8139961" y="3219415"/>
            <a:chExt cx="3698924" cy="189866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47C0A87-404B-9310-094A-5B36DEB08243}"/>
                </a:ext>
              </a:extLst>
            </p:cNvPr>
            <p:cNvSpPr/>
            <p:nvPr/>
          </p:nvSpPr>
          <p:spPr>
            <a:xfrm>
              <a:off x="8261860" y="3222509"/>
              <a:ext cx="1058591" cy="102187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Chiplet</a:t>
              </a:r>
              <a:r>
                <a:rPr lang="en-US" dirty="0"/>
                <a:t> A for  </a:t>
              </a:r>
              <a:r>
                <a:rPr lang="en-US" dirty="0" err="1"/>
                <a:t>W</a:t>
              </a:r>
              <a:r>
                <a:rPr lang="en-US" baseline="-25000" dirty="0" err="1"/>
                <a:t>X</a:t>
              </a:r>
              <a:endParaRPr lang="en-US" baseline="-25000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A369C36-697E-3694-E72E-3382C91B6CD9}"/>
                </a:ext>
              </a:extLst>
            </p:cNvPr>
            <p:cNvSpPr/>
            <p:nvPr/>
          </p:nvSpPr>
          <p:spPr>
            <a:xfrm>
              <a:off x="8423145" y="4575833"/>
              <a:ext cx="3012600" cy="542247"/>
            </a:xfrm>
            <a:prstGeom prst="ellipse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2.5D</a:t>
              </a:r>
              <a:r>
                <a:rPr lang="en-US" dirty="0"/>
                <a:t>/3D Packaging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BBF0764-8011-D6C8-1817-1524B66724ED}"/>
                </a:ext>
              </a:extLst>
            </p:cNvPr>
            <p:cNvSpPr/>
            <p:nvPr/>
          </p:nvSpPr>
          <p:spPr>
            <a:xfrm>
              <a:off x="8225969" y="3273328"/>
              <a:ext cx="1058591" cy="102187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Chiplet</a:t>
              </a:r>
              <a:r>
                <a:rPr lang="en-US" dirty="0"/>
                <a:t> A for  </a:t>
              </a:r>
              <a:r>
                <a:rPr lang="en-US" dirty="0" err="1"/>
                <a:t>W</a:t>
              </a:r>
              <a:r>
                <a:rPr lang="en-US" baseline="-25000" dirty="0" err="1"/>
                <a:t>X</a:t>
              </a:r>
              <a:endParaRPr lang="en-US" baseline="-250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9155C66-3B93-0881-8698-EFA94015494B}"/>
                </a:ext>
              </a:extLst>
            </p:cNvPr>
            <p:cNvSpPr/>
            <p:nvPr/>
          </p:nvSpPr>
          <p:spPr>
            <a:xfrm>
              <a:off x="8180908" y="3324129"/>
              <a:ext cx="1058591" cy="102187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Chiplet</a:t>
              </a:r>
              <a:r>
                <a:rPr lang="en-US" dirty="0"/>
                <a:t> A for  </a:t>
              </a:r>
              <a:r>
                <a:rPr lang="en-US" dirty="0" err="1"/>
                <a:t>W</a:t>
              </a:r>
              <a:r>
                <a:rPr lang="en-US" baseline="-25000" dirty="0" err="1"/>
                <a:t>X</a:t>
              </a:r>
              <a:endParaRPr lang="en-US" baseline="-250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CA30A01-380E-36A2-9FC0-448953BDFE3D}"/>
                </a:ext>
              </a:extLst>
            </p:cNvPr>
            <p:cNvSpPr/>
            <p:nvPr/>
          </p:nvSpPr>
          <p:spPr>
            <a:xfrm>
              <a:off x="8139961" y="3374727"/>
              <a:ext cx="1058591" cy="102187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Chiplet</a:t>
              </a:r>
              <a:r>
                <a:rPr lang="en-US" dirty="0"/>
                <a:t> A for  </a:t>
              </a:r>
              <a:r>
                <a:rPr lang="en-US" dirty="0" err="1"/>
                <a:t>W</a:t>
              </a:r>
              <a:r>
                <a:rPr lang="en-US" baseline="-25000" dirty="0" err="1"/>
                <a:t>X</a:t>
              </a:r>
              <a:endParaRPr lang="en-US" baseline="-25000" dirty="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9A0881E6-5133-F845-640A-A7A52D6C3BF2}"/>
                </a:ext>
              </a:extLst>
            </p:cNvPr>
            <p:cNvCxnSpPr>
              <a:stCxn id="22" idx="2"/>
              <a:endCxn id="19" idx="1"/>
            </p:cNvCxnSpPr>
            <p:nvPr/>
          </p:nvCxnSpPr>
          <p:spPr>
            <a:xfrm>
              <a:off x="8669257" y="4396606"/>
              <a:ext cx="195073" cy="258637"/>
            </a:xfrm>
            <a:prstGeom prst="straightConnector1">
              <a:avLst/>
            </a:prstGeom>
            <a:ln w="158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85E2695-D871-71F7-D540-C9FCEAD7BBAC}"/>
                </a:ext>
              </a:extLst>
            </p:cNvPr>
            <p:cNvSpPr/>
            <p:nvPr/>
          </p:nvSpPr>
          <p:spPr>
            <a:xfrm>
              <a:off x="9526034" y="3219415"/>
              <a:ext cx="1058591" cy="1021879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Chiplet</a:t>
              </a:r>
              <a:r>
                <a:rPr lang="en-US" dirty="0"/>
                <a:t> A for  </a:t>
              </a:r>
              <a:r>
                <a:rPr lang="en-US" dirty="0" err="1"/>
                <a:t>W</a:t>
              </a:r>
              <a:r>
                <a:rPr lang="en-US" baseline="-25000" dirty="0" err="1"/>
                <a:t>X</a:t>
              </a:r>
              <a:endParaRPr lang="en-US" baseline="-250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2C51C8E-9C2B-20D2-25F5-EF94B1E338D0}"/>
                </a:ext>
              </a:extLst>
            </p:cNvPr>
            <p:cNvSpPr/>
            <p:nvPr/>
          </p:nvSpPr>
          <p:spPr>
            <a:xfrm>
              <a:off x="9490143" y="3270234"/>
              <a:ext cx="1058591" cy="1021879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Chiplet</a:t>
              </a:r>
              <a:r>
                <a:rPr lang="en-US" dirty="0"/>
                <a:t> A for  </a:t>
              </a:r>
              <a:r>
                <a:rPr lang="en-US" dirty="0" err="1"/>
                <a:t>W</a:t>
              </a:r>
              <a:r>
                <a:rPr lang="en-US" baseline="-25000" dirty="0" err="1"/>
                <a:t>X</a:t>
              </a:r>
              <a:endParaRPr lang="en-US" baseline="-25000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97968FB-3226-C14E-0AC3-BAE04EEAD918}"/>
                </a:ext>
              </a:extLst>
            </p:cNvPr>
            <p:cNvSpPr/>
            <p:nvPr/>
          </p:nvSpPr>
          <p:spPr>
            <a:xfrm>
              <a:off x="9445082" y="3321035"/>
              <a:ext cx="1058591" cy="1021879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Chiplet</a:t>
              </a:r>
              <a:r>
                <a:rPr lang="en-US" dirty="0"/>
                <a:t> A for  </a:t>
              </a:r>
              <a:r>
                <a:rPr lang="en-US" dirty="0" err="1"/>
                <a:t>W</a:t>
              </a:r>
              <a:r>
                <a:rPr lang="en-US" baseline="-25000" dirty="0" err="1"/>
                <a:t>X</a:t>
              </a:r>
              <a:endParaRPr lang="en-US" baseline="-250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86F4432-ACBF-0F35-0D72-A0C352E39E8D}"/>
                </a:ext>
              </a:extLst>
            </p:cNvPr>
            <p:cNvSpPr/>
            <p:nvPr/>
          </p:nvSpPr>
          <p:spPr>
            <a:xfrm>
              <a:off x="9404135" y="3371633"/>
              <a:ext cx="1058591" cy="1021879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Chiplet</a:t>
              </a:r>
              <a:r>
                <a:rPr lang="en-US" dirty="0"/>
                <a:t> B for  W</a:t>
              </a:r>
              <a:r>
                <a:rPr lang="en-US" baseline="-25000" dirty="0"/>
                <a:t>y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072128A-4504-1398-85C7-7548017CFD1F}"/>
                </a:ext>
              </a:extLst>
            </p:cNvPr>
            <p:cNvCxnSpPr>
              <a:cxnSpLocks/>
              <a:stCxn id="29" idx="2"/>
              <a:endCxn id="19" idx="0"/>
            </p:cNvCxnSpPr>
            <p:nvPr/>
          </p:nvCxnSpPr>
          <p:spPr>
            <a:xfrm flipH="1">
              <a:off x="9929445" y="4393512"/>
              <a:ext cx="3986" cy="182321"/>
            </a:xfrm>
            <a:prstGeom prst="straightConnector1">
              <a:avLst/>
            </a:prstGeom>
            <a:ln w="15875">
              <a:solidFill>
                <a:schemeClr val="accent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C3E793D-92C6-190F-150A-62BF9AA79450}"/>
                </a:ext>
              </a:extLst>
            </p:cNvPr>
            <p:cNvSpPr/>
            <p:nvPr/>
          </p:nvSpPr>
          <p:spPr>
            <a:xfrm>
              <a:off x="10780294" y="3219415"/>
              <a:ext cx="1058591" cy="1021879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Chiplet</a:t>
              </a:r>
              <a:r>
                <a:rPr lang="en-US" dirty="0"/>
                <a:t> A for  </a:t>
              </a:r>
              <a:r>
                <a:rPr lang="en-US" dirty="0" err="1"/>
                <a:t>W</a:t>
              </a:r>
              <a:r>
                <a:rPr lang="en-US" baseline="-25000" dirty="0" err="1"/>
                <a:t>X</a:t>
              </a:r>
              <a:endParaRPr lang="en-US" baseline="-25000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D6BA3BE-EC09-271D-5B82-7EEC02344AE9}"/>
                </a:ext>
              </a:extLst>
            </p:cNvPr>
            <p:cNvSpPr/>
            <p:nvPr/>
          </p:nvSpPr>
          <p:spPr>
            <a:xfrm>
              <a:off x="10744403" y="3270234"/>
              <a:ext cx="1058591" cy="1021879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Chiplet</a:t>
              </a:r>
              <a:r>
                <a:rPr lang="en-US" dirty="0"/>
                <a:t> A for  </a:t>
              </a:r>
              <a:r>
                <a:rPr lang="en-US" dirty="0" err="1"/>
                <a:t>W</a:t>
              </a:r>
              <a:r>
                <a:rPr lang="en-US" baseline="-25000" dirty="0" err="1"/>
                <a:t>X</a:t>
              </a:r>
              <a:endParaRPr lang="en-US" baseline="-250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691C3A6-18FD-96B8-E8F6-03B50F9D6008}"/>
                </a:ext>
              </a:extLst>
            </p:cNvPr>
            <p:cNvSpPr/>
            <p:nvPr/>
          </p:nvSpPr>
          <p:spPr>
            <a:xfrm>
              <a:off x="10699342" y="3321035"/>
              <a:ext cx="1058591" cy="1021879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Chiplet</a:t>
              </a:r>
              <a:r>
                <a:rPr lang="en-US" dirty="0"/>
                <a:t> A for  </a:t>
              </a:r>
              <a:r>
                <a:rPr lang="en-US" dirty="0" err="1"/>
                <a:t>W</a:t>
              </a:r>
              <a:r>
                <a:rPr lang="en-US" baseline="-25000" dirty="0" err="1"/>
                <a:t>X</a:t>
              </a:r>
              <a:endParaRPr lang="en-US" baseline="-25000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331F0FC-27B3-C1EE-AE3D-F286FAB26C5E}"/>
                </a:ext>
              </a:extLst>
            </p:cNvPr>
            <p:cNvSpPr/>
            <p:nvPr/>
          </p:nvSpPr>
          <p:spPr>
            <a:xfrm>
              <a:off x="10658395" y="3371633"/>
              <a:ext cx="1058591" cy="1021879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Chiplet</a:t>
              </a:r>
              <a:r>
                <a:rPr lang="en-US" dirty="0"/>
                <a:t> C for  </a:t>
              </a:r>
              <a:r>
                <a:rPr lang="en-US" dirty="0" err="1"/>
                <a:t>W</a:t>
              </a:r>
              <a:r>
                <a:rPr lang="en-US" baseline="-25000" dirty="0" err="1"/>
                <a:t>z</a:t>
              </a:r>
              <a:endParaRPr lang="en-US" baseline="-25000" dirty="0"/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5891494-C8FB-4619-0088-D9C67FC9F52A}"/>
                </a:ext>
              </a:extLst>
            </p:cNvPr>
            <p:cNvCxnSpPr>
              <a:cxnSpLocks/>
              <a:stCxn id="38" idx="2"/>
              <a:endCxn id="19" idx="7"/>
            </p:cNvCxnSpPr>
            <p:nvPr/>
          </p:nvCxnSpPr>
          <p:spPr>
            <a:xfrm flipH="1">
              <a:off x="10994560" y="4393512"/>
              <a:ext cx="193131" cy="261731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triangle"/>
              <a:tailEnd type="triangle"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F1BA79C9-1724-0771-AC87-1FA8E9EF8BED}"/>
              </a:ext>
            </a:extLst>
          </p:cNvPr>
          <p:cNvSpPr txBox="1"/>
          <p:nvPr/>
        </p:nvSpPr>
        <p:spPr>
          <a:xfrm>
            <a:off x="7477678" y="5227542"/>
            <a:ext cx="4212215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Both inter- and intra-</a:t>
            </a:r>
            <a:r>
              <a:rPr lang="en-US" sz="2400" b="1" dirty="0" err="1">
                <a:solidFill>
                  <a:srgbClr val="FF0000"/>
                </a:solidFill>
              </a:rPr>
              <a:t>chiplet</a:t>
            </a:r>
            <a:r>
              <a:rPr lang="en-US" sz="2400" b="1" dirty="0">
                <a:solidFill>
                  <a:srgbClr val="FF0000"/>
                </a:solidFill>
              </a:rPr>
              <a:t> optimizations matter!</a:t>
            </a:r>
          </a:p>
          <a:p>
            <a:pPr algn="ctr"/>
            <a:r>
              <a:rPr lang="en-US" sz="1600" dirty="0"/>
              <a:t>* inter: manufacturing part, intra: packaging part</a:t>
            </a:r>
          </a:p>
        </p:txBody>
      </p:sp>
    </p:spTree>
    <p:extLst>
      <p:ext uri="{BB962C8B-B14F-4D97-AF65-F5344CB8AC3E}">
        <p14:creationId xmlns:p14="http://schemas.microsoft.com/office/powerpoint/2010/main" val="227288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1" grpId="0" animBg="1"/>
      <p:bldP spid="14" grpId="0"/>
      <p:bldP spid="15" grpId="0" animBg="1"/>
      <p:bldP spid="18" grpId="0"/>
      <p:bldP spid="4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22877</TotalTime>
  <Words>1916</Words>
  <Application>Microsoft Macintosh PowerPoint</Application>
  <PresentationFormat>Widescreen</PresentationFormat>
  <Paragraphs>381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Nunito</vt:lpstr>
      <vt:lpstr>Office Theme</vt:lpstr>
      <vt:lpstr>Sustainability in HPC: Vision and Opportunities</vt:lpstr>
      <vt:lpstr>Executive Summary</vt:lpstr>
      <vt:lpstr>Outline</vt:lpstr>
      <vt:lpstr>Outline</vt:lpstr>
      <vt:lpstr>Needs for Carbon-awareness in Supercomputing</vt:lpstr>
      <vt:lpstr>The GHG Protocol</vt:lpstr>
      <vt:lpstr>Outline</vt:lpstr>
      <vt:lpstr>Reducing Embodied Carbon (Scope 3)</vt:lpstr>
      <vt:lpstr>Designing Carbon-efficient HPC Components</vt:lpstr>
      <vt:lpstr>System Architecture and Procurement</vt:lpstr>
      <vt:lpstr>System Lifetime, Reuse, and Recycling</vt:lpstr>
      <vt:lpstr>Outline</vt:lpstr>
      <vt:lpstr>Reducing Operational Carbon (Scope 2)</vt:lpstr>
      <vt:lpstr>Carbon-aware Dynamic Power Budget Scaling</vt:lpstr>
      <vt:lpstr>Carbon-aware Dynamic Resource Scaling</vt:lpstr>
      <vt:lpstr>Carbon-aware Scheduling and Checkpointing</vt:lpstr>
      <vt:lpstr>Making HPC Users Greener</vt:lpstr>
      <vt:lpstr>Outline</vt:lpstr>
      <vt:lpstr>Concluding Remarks</vt:lpstr>
      <vt:lpstr>Acknowledgement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 Dynamic Orchestration of Data/Power/Process Management for Hybrid Memory Based Systems </dc:title>
  <dc:creator>Eishi Arima</dc:creator>
  <cp:lastModifiedBy>Eishi Arima</cp:lastModifiedBy>
  <cp:revision>170</cp:revision>
  <dcterms:created xsi:type="dcterms:W3CDTF">2021-09-13T18:37:49Z</dcterms:created>
  <dcterms:modified xsi:type="dcterms:W3CDTF">2023-11-04T16:48:22Z</dcterms:modified>
</cp:coreProperties>
</file>