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75" r:id="rId4"/>
    <p:sldId id="266" r:id="rId5"/>
    <p:sldId id="261" r:id="rId6"/>
    <p:sldId id="269" r:id="rId7"/>
    <p:sldId id="270" r:id="rId8"/>
    <p:sldId id="271" r:id="rId9"/>
    <p:sldId id="272" r:id="rId10"/>
    <p:sldId id="273" r:id="rId11"/>
    <p:sldId id="274" r:id="rId12"/>
    <p:sldId id="263" r:id="rId13"/>
    <p:sldId id="282" r:id="rId14"/>
    <p:sldId id="278" r:id="rId15"/>
    <p:sldId id="279" r:id="rId16"/>
    <p:sldId id="280" r:id="rId17"/>
    <p:sldId id="281" r:id="rId18"/>
    <p:sldId id="277" r:id="rId19"/>
    <p:sldId id="283" r:id="rId20"/>
    <p:sldId id="293" r:id="rId21"/>
    <p:sldId id="276" r:id="rId22"/>
    <p:sldId id="287" r:id="rId23"/>
    <p:sldId id="288" r:id="rId24"/>
    <p:sldId id="298" r:id="rId25"/>
    <p:sldId id="285" r:id="rId26"/>
    <p:sldId id="264" r:id="rId27"/>
    <p:sldId id="291" r:id="rId28"/>
    <p:sldId id="292" r:id="rId29"/>
    <p:sldId id="302" r:id="rId30"/>
    <p:sldId id="295" r:id="rId31"/>
    <p:sldId id="304" r:id="rId32"/>
    <p:sldId id="306" r:id="rId33"/>
    <p:sldId id="301" r:id="rId34"/>
    <p:sldId id="286" r:id="rId35"/>
    <p:sldId id="260" r:id="rId36"/>
    <p:sldId id="289" r:id="rId37"/>
    <p:sldId id="297" r:id="rId38"/>
    <p:sldId id="300" r:id="rId39"/>
    <p:sldId id="305" r:id="rId40"/>
    <p:sldId id="299" r:id="rId41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1"/>
    <p:restoredTop sz="94684"/>
  </p:normalViewPr>
  <p:slideViewPr>
    <p:cSldViewPr snapToGrid="0">
      <p:cViewPr varScale="1">
        <p:scale>
          <a:sx n="146" d="100"/>
          <a:sy n="146" d="100"/>
        </p:scale>
        <p:origin x="648" y="16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4B584-72A7-304E-A72F-A7DF49DADDD9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2A789-E6C8-C54F-BFD2-9838B9A24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0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09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96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6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4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0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0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2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05585-C8B5-8F9C-CD7E-B3A86884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568E6-85F9-8F24-7D6C-52E5896ED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15213-9468-1390-4E80-0210C4FEC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F4261-4A5B-CF77-525D-E49AA1659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6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4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32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2A789-E6C8-C54F-BFD2-9838B9A242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19EE-1DC5-B95A-4D64-50D91E84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6934A-F034-80FE-F613-36364C014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0E99B-6ECA-5C5B-AF75-6F645A14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92942" cy="365125"/>
          </a:xfrm>
        </p:spPr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3D1E1-0C9A-977A-70CA-B8B7B922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7671" y="6356350"/>
            <a:ext cx="6441141" cy="365125"/>
          </a:xfrm>
        </p:spPr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5F4D-6E67-24E6-BB41-51DF6168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0858" y="6356350"/>
            <a:ext cx="1792941" cy="365125"/>
          </a:xfrm>
        </p:spPr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9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4FC8-4B1E-F0EF-FFEB-E324EDD7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446BF-FE3C-6546-6D91-38D4644A5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9C6E-0C33-2F2F-C571-CF0F192F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85687-28D8-896F-139D-59D83EB3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2F0D8-AAEE-FF6F-D0BD-5924FB10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0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EC667-E339-1193-D4CE-3CDECFB1F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5EEFA-B046-08C9-71A9-907C0304A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E2D52-46B4-290F-281B-3130C251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7D26-D5FB-6D78-572E-68F9269A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859F9-6A66-DFEE-4BC4-F7773E54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2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EEE8DAB-37BC-3274-20AE-0D3FB136C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246" y="365125"/>
            <a:ext cx="842704" cy="4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9DC9F7-627E-00F5-1959-4B3AE268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FD4B8-EF56-338D-23FC-C183A860E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2186-B4B1-03E5-E861-4D0B3E3B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92942" cy="365125"/>
          </a:xfrm>
        </p:spPr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06649-249D-351C-C94F-5348F4E9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4565" y="6356350"/>
            <a:ext cx="6387353" cy="365125"/>
          </a:xfrm>
        </p:spPr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5BA06-105D-AAB7-C24C-30438C8A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0858" y="6356350"/>
            <a:ext cx="1792941" cy="365125"/>
          </a:xfrm>
        </p:spPr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3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0A36-84BF-F33D-9897-4D8804D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AA021-851E-5CA4-F446-296EC9D8F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AA1E-A071-9401-41FD-F5B5787B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E19C-3825-B977-4A0F-8676B449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074DA-972A-E0CF-4095-E66BEDD5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2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CEAA-0502-F6B7-6947-6191F01D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F87A3-B119-7C04-D017-185A1D120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7D278-8CC1-922B-1AA9-193626038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B60DA-97FC-2745-3D7E-24519D16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E0387-6086-038A-8202-3AF089DE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DDDC5-8EB7-AA60-0C0D-791473D3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BA20-CF67-34C6-B9EB-FB7E8172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15A2-5859-D084-F023-ADDCEC159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A7D8A-36C8-93C8-3A94-4B47FB67B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F274E-4F7F-5163-726A-FF4E7B513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3CD42-066D-FF65-1EA6-A3BB0F3D4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E0B05-CCB8-E3AB-023E-D125BAD9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EE75B-8FFF-828D-A1A7-434655EA9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3D7FB-5C17-4136-6038-60C65CFA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4145-BA31-6B65-33BF-1395E980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84B33-CECA-EAEE-EF97-ACBC9112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91A6B-4725-2DC1-967F-1660292E0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CBCA2-1B33-1204-CBA1-697741B8A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2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902AA-4104-3475-42C5-B2A34900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726FD-1D02-E26A-12BC-8F226237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27AB1-A94D-06DC-6E31-F4C71080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BFB1-212C-338F-55EF-D9806899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192E2-FF7F-13B2-6273-C5A48C152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A4993-22CE-963E-3D3A-D51E4CD26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553FC-7738-7F02-B352-AE7E129B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8D431-C5E8-EC62-5B77-CF948305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4BD29-9618-091E-AF23-1AD5C266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9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88EF-69A9-B49F-4222-A9178D71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EE1BE-8908-D2B1-CCBA-A71499042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82626-049C-78C0-EF15-6452FAA14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96C8D-09D9-C3D8-8F8D-2FEB7CB3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FD0E8-DD9D-A058-1304-FB7EEFB91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77731-2F41-F36C-2570-6E927702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9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36B70-960D-E58B-B6A3-08FD831B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2173-1739-7FC2-004A-DE776B24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194A-E512-9756-5524-4DC9E63C7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8C333-2D16-0630-4196-43C21F066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AC111-9ADA-AE78-3006-7844A2C12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235864-2A53-924D-88E3-FED58DFF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EFA4FCA4-C52F-DA06-0B6A-3E647F0C2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212" r="-648"/>
          <a:stretch>
            <a:fillRect/>
          </a:stretch>
        </p:blipFill>
        <p:spPr bwMode="auto">
          <a:xfrm>
            <a:off x="0" y="-181217"/>
            <a:ext cx="12279086" cy="3667768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61785F-A2B9-4420-BEB9-070E99F8D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097" y="3806668"/>
            <a:ext cx="11346755" cy="585115"/>
          </a:xfrm>
        </p:spPr>
        <p:txBody>
          <a:bodyPr anchor="t">
            <a:normAutofit fontScale="90000"/>
          </a:bodyPr>
          <a:lstStyle/>
          <a:p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25000"/>
                    <a:lumOff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Cache Miss Curve Analysis via Cardinality Domain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7627A-833A-8B71-03CA-EF7AED666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2729" y="5008196"/>
            <a:ext cx="6881025" cy="995092"/>
          </a:xfrm>
        </p:spPr>
        <p:txBody>
          <a:bodyPr anchor="b">
            <a:normAutofit/>
          </a:bodyPr>
          <a:lstStyle/>
          <a:p>
            <a:r>
              <a:rPr lang="en-US" b="1" u="sng" dirty="0">
                <a:solidFill>
                  <a:schemeClr val="tx2"/>
                </a:solidFill>
              </a:rPr>
              <a:t>Eishi Arima</a:t>
            </a:r>
            <a:r>
              <a:rPr lang="en-US" b="1" dirty="0">
                <a:solidFill>
                  <a:schemeClr val="tx2"/>
                </a:solidFill>
              </a:rPr>
              <a:t>	 	</a:t>
            </a:r>
            <a:r>
              <a:rPr lang="en-US" dirty="0">
                <a:solidFill>
                  <a:schemeClr val="tx2"/>
                </a:solidFill>
              </a:rPr>
              <a:t> 	Martin Schulz</a:t>
            </a:r>
          </a:p>
          <a:p>
            <a:r>
              <a:rPr lang="en-US" dirty="0">
                <a:solidFill>
                  <a:schemeClr val="tx2"/>
                </a:solidFill>
              </a:rPr>
              <a:t>Technical University of Munich</a:t>
            </a:r>
          </a:p>
        </p:txBody>
      </p:sp>
      <p:pic>
        <p:nvPicPr>
          <p:cNvPr id="7" name="Picture 10" descr="Technical University of Munich (TUM) | DWIH Tokyo">
            <a:extLst>
              <a:ext uri="{FF2B5EF4-FFF2-40B4-BE49-F238E27FC236}">
                <a16:creationId xmlns:a16="http://schemas.microsoft.com/office/drawing/2014/main" id="{24FDEEA1-AB68-A734-CDDE-73012761A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01" y="5532206"/>
            <a:ext cx="1994744" cy="6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1BC6B1C-DFD3-7EEE-2967-30A3430A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1938" y="5871183"/>
            <a:ext cx="1112470" cy="8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EC93923-5B99-55EF-D9F5-9EB172FC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A061B77-D753-61E3-78C6-047721AF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8AFA7-75C5-AEE7-0A7A-A6FF75A4A2CD}"/>
              </a:ext>
            </a:extLst>
          </p:cNvPr>
          <p:cNvSpPr txBox="1"/>
          <p:nvPr/>
        </p:nvSpPr>
        <p:spPr>
          <a:xfrm>
            <a:off x="10366016" y="9106"/>
            <a:ext cx="18229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Image Source: Wikimedia</a:t>
            </a:r>
          </a:p>
        </p:txBody>
      </p:sp>
    </p:spTree>
    <p:extLst>
      <p:ext uri="{BB962C8B-B14F-4D97-AF65-F5344CB8AC3E}">
        <p14:creationId xmlns:p14="http://schemas.microsoft.com/office/powerpoint/2010/main" val="10804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4C35D-4B49-9039-E1E1-9ECE6A7F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F622AE9-65FB-1E02-A8F8-F4FA461D2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87A57-792A-05B8-2B11-B1BF070A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4FAB-CBD2-3836-20C6-1FA28A7A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380F7-7225-407C-0407-97189176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E4DCB8-C099-E259-7B73-1FCA563330B3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4EE8A4A-119A-8B5D-4F49-95B0E39D0EC7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E7E23C-87F5-90FD-C834-36F1970CA632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A3BBD-3F88-6636-D8A2-844ACFF411E8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5CC47E-8371-7167-14AB-B1F7CFDA953E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786F48-7907-69BC-38EB-40C857BDCCCE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E576DD-2BE9-16C6-F783-29A0F146B164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4F7824-E4A6-884B-F849-AA70C552ED31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57ACE1-672A-A648-177C-1366A136152D}"/>
              </a:ext>
            </a:extLst>
          </p:cNvPr>
          <p:cNvSpPr/>
          <p:nvPr/>
        </p:nvSpPr>
        <p:spPr>
          <a:xfrm>
            <a:off x="4473142" y="431006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6CE1FC-06BD-8F3A-B37B-C7190BACC7E8}"/>
              </a:ext>
            </a:extLst>
          </p:cNvPr>
          <p:cNvSpPr/>
          <p:nvPr/>
        </p:nvSpPr>
        <p:spPr>
          <a:xfrm>
            <a:off x="4468659" y="4630840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B7621B-0EA1-CEE5-32DD-350C7886A207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1C3E45D-87F2-FE6D-B75A-1F5A70D721CC}"/>
              </a:ext>
            </a:extLst>
          </p:cNvPr>
          <p:cNvSpPr/>
          <p:nvPr/>
        </p:nvSpPr>
        <p:spPr>
          <a:xfrm>
            <a:off x="4468659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FFFE2D-2009-B596-8611-DE60EA41345E}"/>
              </a:ext>
            </a:extLst>
          </p:cNvPr>
          <p:cNvSpPr txBox="1"/>
          <p:nvPr/>
        </p:nvSpPr>
        <p:spPr>
          <a:xfrm>
            <a:off x="2473555" y="3886428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6FE006-435E-DD8B-1484-F132338521C0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C4E8A5-C76D-7AC4-F276-63A1AE6DECA2}"/>
              </a:ext>
            </a:extLst>
          </p:cNvPr>
          <p:cNvSpPr txBox="1"/>
          <p:nvPr/>
        </p:nvSpPr>
        <p:spPr>
          <a:xfrm>
            <a:off x="2473555" y="3893186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DBB37B-14B2-B0C3-3D88-271DA722F771}"/>
              </a:ext>
            </a:extLst>
          </p:cNvPr>
          <p:cNvSpPr txBox="1"/>
          <p:nvPr/>
        </p:nvSpPr>
        <p:spPr>
          <a:xfrm>
            <a:off x="2473555" y="3900387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CB1C1E0E-7387-840D-078F-2696A6F65839}"/>
              </a:ext>
            </a:extLst>
          </p:cNvPr>
          <p:cNvSpPr/>
          <p:nvPr/>
        </p:nvSpPr>
        <p:spPr>
          <a:xfrm>
            <a:off x="3457098" y="397606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51ED38A4-8FA2-4AEF-B6A3-C87512DF842B}"/>
              </a:ext>
            </a:extLst>
          </p:cNvPr>
          <p:cNvSpPr/>
          <p:nvPr/>
        </p:nvSpPr>
        <p:spPr>
          <a:xfrm>
            <a:off x="3457097" y="4303286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5565D3E9-A7DE-CBF1-6A91-FF425E58737C}"/>
              </a:ext>
            </a:extLst>
          </p:cNvPr>
          <p:cNvSpPr/>
          <p:nvPr/>
        </p:nvSpPr>
        <p:spPr>
          <a:xfrm>
            <a:off x="3457097" y="397257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05B5E3C-0005-FE6F-F8CE-9914D6842EBF}"/>
              </a:ext>
            </a:extLst>
          </p:cNvPr>
          <p:cNvSpPr/>
          <p:nvPr/>
        </p:nvSpPr>
        <p:spPr>
          <a:xfrm>
            <a:off x="6461760" y="2781419"/>
            <a:ext cx="4463707" cy="72991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Suppose we record the stack distance every cache access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DAB933-DC0A-E371-29C7-A150F9DE9592}"/>
              </a:ext>
            </a:extLst>
          </p:cNvPr>
          <p:cNvGrpSpPr/>
          <p:nvPr/>
        </p:nvGrpSpPr>
        <p:grpSpPr>
          <a:xfrm>
            <a:off x="7273805" y="3867772"/>
            <a:ext cx="3707704" cy="1869237"/>
            <a:chOff x="6976997" y="3886428"/>
            <a:chExt cx="3707704" cy="186923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0F4EC4E-6AE3-BADA-6DE2-BB20E662C719}"/>
                </a:ext>
              </a:extLst>
            </p:cNvPr>
            <p:cNvCxnSpPr>
              <a:cxnSpLocks/>
            </p:cNvCxnSpPr>
            <p:nvPr/>
          </p:nvCxnSpPr>
          <p:spPr>
            <a:xfrm>
              <a:off x="6976997" y="5755665"/>
              <a:ext cx="37077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DF70481-4347-A164-24E1-4F1CBA2825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6997" y="3886428"/>
              <a:ext cx="0" cy="185816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95824DC-AD73-6D89-445A-5F705B7AD9FF}"/>
              </a:ext>
            </a:extLst>
          </p:cNvPr>
          <p:cNvSpPr txBox="1"/>
          <p:nvPr/>
        </p:nvSpPr>
        <p:spPr>
          <a:xfrm>
            <a:off x="8187161" y="5867519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 Distance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57B46F-594B-63FC-E3D5-05A0CB0D24EE}"/>
              </a:ext>
            </a:extLst>
          </p:cNvPr>
          <p:cNvSpPr/>
          <p:nvPr/>
        </p:nvSpPr>
        <p:spPr>
          <a:xfrm>
            <a:off x="7465513" y="5606500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47DCD0-3A15-159C-DA6B-654836BD0398}"/>
              </a:ext>
            </a:extLst>
          </p:cNvPr>
          <p:cNvSpPr/>
          <p:nvPr/>
        </p:nvSpPr>
        <p:spPr>
          <a:xfrm>
            <a:off x="8000462" y="560649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9555D4-8C30-7D65-4781-0A1F8C147132}"/>
              </a:ext>
            </a:extLst>
          </p:cNvPr>
          <p:cNvSpPr/>
          <p:nvPr/>
        </p:nvSpPr>
        <p:spPr>
          <a:xfrm>
            <a:off x="7465513" y="548046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8B5E4C-5A4E-982A-2F9C-2C1E8B5C7255}"/>
              </a:ext>
            </a:extLst>
          </p:cNvPr>
          <p:cNvSpPr txBox="1"/>
          <p:nvPr/>
        </p:nvSpPr>
        <p:spPr>
          <a:xfrm rot="16200000">
            <a:off x="6238117" y="462906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Count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45AD-67B5-56A4-1850-2392C8C1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11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C 0.02708 -0.00139 0.05442 -0.00232 0.05442 -0.00996 C 0.05442 -0.01759 0.02708 -0.03195 3.54167E-6 -0.0463 " pathEditMode="relative" rAng="0" ptsTypes="AAA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23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7" grpId="0" animBg="1"/>
      <p:bldP spid="38" grpId="0" animBg="1"/>
      <p:bldP spid="41" grpId="0" animBg="1"/>
      <p:bldP spid="44" grpId="0"/>
      <p:bldP spid="44" grpId="1"/>
      <p:bldP spid="46" grpId="0"/>
      <p:bldP spid="46" grpId="1"/>
      <p:bldP spid="47" grpId="0"/>
      <p:bldP spid="11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C27C-5B0B-2B0A-F905-B9D76F17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30567807-A86D-D232-5554-B004EC62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438E2-0F17-5A92-A892-2D46D6CC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EA456-6AB1-507D-042F-6585B612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55E0-EF9C-7A81-25F7-398C27A1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362CA-2E0F-1033-6119-DAFB0D47CE8A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0879D14-2ECC-1DD5-186D-AF93695E5F11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F6ADB-0F2A-18EC-5DBA-6343695ACEBA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9DCC0-569D-2152-81BC-E1A928C72932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49507-2EA7-0B3B-D6DA-A95F38365E09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8D029D-8E01-4311-F64F-390532976BB3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491759-775F-476E-34AF-8F7DB891A825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74190F-AF87-8119-52F7-5215F61FC7E7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598BDC-6155-4016-7C59-233EC551EFA7}"/>
              </a:ext>
            </a:extLst>
          </p:cNvPr>
          <p:cNvSpPr/>
          <p:nvPr/>
        </p:nvSpPr>
        <p:spPr>
          <a:xfrm>
            <a:off x="4473142" y="431006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D3487D-E7A3-AABC-2285-066214ED21A5}"/>
              </a:ext>
            </a:extLst>
          </p:cNvPr>
          <p:cNvSpPr/>
          <p:nvPr/>
        </p:nvSpPr>
        <p:spPr>
          <a:xfrm>
            <a:off x="4468659" y="4630840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1888FD-39A3-B8A4-FC87-BCEA0AE7D3FB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F68182-81C9-380F-C12B-EF3499E4F338}"/>
              </a:ext>
            </a:extLst>
          </p:cNvPr>
          <p:cNvSpPr/>
          <p:nvPr/>
        </p:nvSpPr>
        <p:spPr>
          <a:xfrm>
            <a:off x="4468659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E86D6F-F5A8-895D-DD1F-C44168BF1613}"/>
              </a:ext>
            </a:extLst>
          </p:cNvPr>
          <p:cNvSpPr txBox="1"/>
          <p:nvPr/>
        </p:nvSpPr>
        <p:spPr>
          <a:xfrm>
            <a:off x="2473555" y="3886428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8509BE-CBF2-20F9-5501-C0BC23F783E1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3E2FD9-64E4-95A9-43AE-9F81D36F9763}"/>
              </a:ext>
            </a:extLst>
          </p:cNvPr>
          <p:cNvSpPr txBox="1"/>
          <p:nvPr/>
        </p:nvSpPr>
        <p:spPr>
          <a:xfrm>
            <a:off x="2473555" y="3893186"/>
            <a:ext cx="40908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Z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EEF617-D7A1-AB01-EE51-499B7B787D2F}"/>
              </a:ext>
            </a:extLst>
          </p:cNvPr>
          <p:cNvSpPr/>
          <p:nvPr/>
        </p:nvSpPr>
        <p:spPr>
          <a:xfrm>
            <a:off x="6461760" y="2781419"/>
            <a:ext cx="4463707" cy="72991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Suppose we record the stack distance every cache access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DC0010-7C5C-1C91-00AD-D05BAC4BEDDC}"/>
              </a:ext>
            </a:extLst>
          </p:cNvPr>
          <p:cNvGrpSpPr/>
          <p:nvPr/>
        </p:nvGrpSpPr>
        <p:grpSpPr>
          <a:xfrm>
            <a:off x="7273805" y="3867772"/>
            <a:ext cx="3707704" cy="1869237"/>
            <a:chOff x="6976997" y="3886428"/>
            <a:chExt cx="3707704" cy="186923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75C1947-2677-CC87-3DDB-E842FF55E69A}"/>
                </a:ext>
              </a:extLst>
            </p:cNvPr>
            <p:cNvCxnSpPr>
              <a:cxnSpLocks/>
            </p:cNvCxnSpPr>
            <p:nvPr/>
          </p:nvCxnSpPr>
          <p:spPr>
            <a:xfrm>
              <a:off x="6976997" y="5755665"/>
              <a:ext cx="37077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62A3329-BCB6-7995-AA3C-7C1CCA80FF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6997" y="3886428"/>
              <a:ext cx="0" cy="185816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DB8129E-6FFA-3B9E-D203-140195820EFE}"/>
              </a:ext>
            </a:extLst>
          </p:cNvPr>
          <p:cNvSpPr txBox="1"/>
          <p:nvPr/>
        </p:nvSpPr>
        <p:spPr>
          <a:xfrm>
            <a:off x="8187161" y="5867519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 Distance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9D40C3-726A-0A36-348C-08C9D4A05DBB}"/>
              </a:ext>
            </a:extLst>
          </p:cNvPr>
          <p:cNvSpPr txBox="1"/>
          <p:nvPr/>
        </p:nvSpPr>
        <p:spPr>
          <a:xfrm rot="16200000">
            <a:off x="6238117" y="462906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Count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D6D51F-2C35-CDCB-8B06-1D53E5A142AD}"/>
              </a:ext>
            </a:extLst>
          </p:cNvPr>
          <p:cNvSpPr/>
          <p:nvPr/>
        </p:nvSpPr>
        <p:spPr>
          <a:xfrm>
            <a:off x="7465513" y="5606500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AFBCD7-6E59-ED97-C261-E89EE34C7509}"/>
              </a:ext>
            </a:extLst>
          </p:cNvPr>
          <p:cNvSpPr/>
          <p:nvPr/>
        </p:nvSpPr>
        <p:spPr>
          <a:xfrm>
            <a:off x="8000462" y="560649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1981D2-8D91-5D9C-E7E2-CC2FC4A1C023}"/>
              </a:ext>
            </a:extLst>
          </p:cNvPr>
          <p:cNvSpPr/>
          <p:nvPr/>
        </p:nvSpPr>
        <p:spPr>
          <a:xfrm>
            <a:off x="7465513" y="548046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4F3A9B-840A-63F1-2BCA-253AB92319DE}"/>
              </a:ext>
            </a:extLst>
          </p:cNvPr>
          <p:cNvSpPr/>
          <p:nvPr/>
        </p:nvSpPr>
        <p:spPr>
          <a:xfrm>
            <a:off x="7465513" y="5355494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36D9F7-7C09-DA12-40DD-68F585442605}"/>
              </a:ext>
            </a:extLst>
          </p:cNvPr>
          <p:cNvSpPr/>
          <p:nvPr/>
        </p:nvSpPr>
        <p:spPr>
          <a:xfrm>
            <a:off x="8000462" y="547598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7353B-3388-7677-E76E-5486B7599FEE}"/>
              </a:ext>
            </a:extLst>
          </p:cNvPr>
          <p:cNvSpPr/>
          <p:nvPr/>
        </p:nvSpPr>
        <p:spPr>
          <a:xfrm>
            <a:off x="7465513" y="522945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703E09-C580-D8E6-69A1-AC6F52E7C506}"/>
              </a:ext>
            </a:extLst>
          </p:cNvPr>
          <p:cNvSpPr/>
          <p:nvPr/>
        </p:nvSpPr>
        <p:spPr>
          <a:xfrm>
            <a:off x="7465513" y="5101186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2A689-2F4B-091E-DE0E-D55859DA77C0}"/>
              </a:ext>
            </a:extLst>
          </p:cNvPr>
          <p:cNvSpPr/>
          <p:nvPr/>
        </p:nvSpPr>
        <p:spPr>
          <a:xfrm>
            <a:off x="7465513" y="4975151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82CACD-E9A1-5A5B-F4B6-88F4EB227781}"/>
              </a:ext>
            </a:extLst>
          </p:cNvPr>
          <p:cNvSpPr/>
          <p:nvPr/>
        </p:nvSpPr>
        <p:spPr>
          <a:xfrm>
            <a:off x="7465513" y="4850180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085D74-ECBE-D58A-AE69-8F1BB7BA4E70}"/>
              </a:ext>
            </a:extLst>
          </p:cNvPr>
          <p:cNvSpPr/>
          <p:nvPr/>
        </p:nvSpPr>
        <p:spPr>
          <a:xfrm>
            <a:off x="7465513" y="472414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334853-C1F2-5BB8-329E-F1932909A020}"/>
              </a:ext>
            </a:extLst>
          </p:cNvPr>
          <p:cNvSpPr/>
          <p:nvPr/>
        </p:nvSpPr>
        <p:spPr>
          <a:xfrm>
            <a:off x="7465513" y="4606817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A93A4A-3CED-C36D-206A-1317035C7C6D}"/>
              </a:ext>
            </a:extLst>
          </p:cNvPr>
          <p:cNvSpPr/>
          <p:nvPr/>
        </p:nvSpPr>
        <p:spPr>
          <a:xfrm>
            <a:off x="7465513" y="4481846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9C73BC-50BD-DD46-3478-9D059873FD5B}"/>
              </a:ext>
            </a:extLst>
          </p:cNvPr>
          <p:cNvSpPr/>
          <p:nvPr/>
        </p:nvSpPr>
        <p:spPr>
          <a:xfrm>
            <a:off x="7465513" y="4355811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D7BECE-C1A4-E3C7-3356-3019C4C75CC4}"/>
              </a:ext>
            </a:extLst>
          </p:cNvPr>
          <p:cNvSpPr/>
          <p:nvPr/>
        </p:nvSpPr>
        <p:spPr>
          <a:xfrm>
            <a:off x="8000462" y="5348370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E83E2A-E9BD-162D-084B-AB7014594CBC}"/>
              </a:ext>
            </a:extLst>
          </p:cNvPr>
          <p:cNvSpPr/>
          <p:nvPr/>
        </p:nvSpPr>
        <p:spPr>
          <a:xfrm>
            <a:off x="8000462" y="522233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8E3934-571D-6459-65FB-2D5AA4CA5354}"/>
              </a:ext>
            </a:extLst>
          </p:cNvPr>
          <p:cNvSpPr/>
          <p:nvPr/>
        </p:nvSpPr>
        <p:spPr>
          <a:xfrm>
            <a:off x="8000462" y="5097364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B7AAD68-49C8-13F1-B0C9-7C5D538C487C}"/>
              </a:ext>
            </a:extLst>
          </p:cNvPr>
          <p:cNvSpPr/>
          <p:nvPr/>
        </p:nvSpPr>
        <p:spPr>
          <a:xfrm>
            <a:off x="8000462" y="497132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53A2E5-AB01-E905-4832-A0935C671A85}"/>
              </a:ext>
            </a:extLst>
          </p:cNvPr>
          <p:cNvSpPr/>
          <p:nvPr/>
        </p:nvSpPr>
        <p:spPr>
          <a:xfrm>
            <a:off x="7465513" y="422450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56162A-A3AA-BC64-B733-9E6AFC1BA1C4}"/>
              </a:ext>
            </a:extLst>
          </p:cNvPr>
          <p:cNvSpPr/>
          <p:nvPr/>
        </p:nvSpPr>
        <p:spPr>
          <a:xfrm>
            <a:off x="7465513" y="4098474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C71D0B0-CAFB-05E3-8E00-772F74D2C17C}"/>
              </a:ext>
            </a:extLst>
          </p:cNvPr>
          <p:cNvSpPr/>
          <p:nvPr/>
        </p:nvSpPr>
        <p:spPr>
          <a:xfrm>
            <a:off x="8000462" y="4847410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7A7F8A-B558-594C-5B37-FE3C8E4770D9}"/>
              </a:ext>
            </a:extLst>
          </p:cNvPr>
          <p:cNvSpPr/>
          <p:nvPr/>
        </p:nvSpPr>
        <p:spPr>
          <a:xfrm>
            <a:off x="8000462" y="472137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1FC693-187A-E2E0-861F-0F0AC471DBBB}"/>
              </a:ext>
            </a:extLst>
          </p:cNvPr>
          <p:cNvSpPr/>
          <p:nvPr/>
        </p:nvSpPr>
        <p:spPr>
          <a:xfrm>
            <a:off x="8535411" y="5608211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9AE0772-B75E-E870-7F85-EBC5E9FADA7E}"/>
              </a:ext>
            </a:extLst>
          </p:cNvPr>
          <p:cNvSpPr/>
          <p:nvPr/>
        </p:nvSpPr>
        <p:spPr>
          <a:xfrm>
            <a:off x="8535411" y="5482176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8901BD3-7E64-AD8B-3F0E-A6AEBEC4B560}"/>
              </a:ext>
            </a:extLst>
          </p:cNvPr>
          <p:cNvSpPr/>
          <p:nvPr/>
        </p:nvSpPr>
        <p:spPr>
          <a:xfrm>
            <a:off x="8535411" y="5358257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B4CBA4D-F265-53FD-CA00-3D55606C6E08}"/>
              </a:ext>
            </a:extLst>
          </p:cNvPr>
          <p:cNvSpPr/>
          <p:nvPr/>
        </p:nvSpPr>
        <p:spPr>
          <a:xfrm>
            <a:off x="8535411" y="5232222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B0742D-D96D-1163-FCDD-C91D7D5F0E0A}"/>
              </a:ext>
            </a:extLst>
          </p:cNvPr>
          <p:cNvSpPr/>
          <p:nvPr/>
        </p:nvSpPr>
        <p:spPr>
          <a:xfrm>
            <a:off x="9071287" y="561374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FEA75CC-EB6B-E017-D535-A753A5398D92}"/>
              </a:ext>
            </a:extLst>
          </p:cNvPr>
          <p:cNvSpPr/>
          <p:nvPr/>
        </p:nvSpPr>
        <p:spPr>
          <a:xfrm>
            <a:off x="9071287" y="5487714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D2E07F1-AC9F-D640-3536-CA9ADD0571C5}"/>
              </a:ext>
            </a:extLst>
          </p:cNvPr>
          <p:cNvSpPr/>
          <p:nvPr/>
        </p:nvSpPr>
        <p:spPr>
          <a:xfrm>
            <a:off x="9071287" y="536379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3898BD-2AD4-253C-AA76-A2A6B4621B7F}"/>
              </a:ext>
            </a:extLst>
          </p:cNvPr>
          <p:cNvSpPr/>
          <p:nvPr/>
        </p:nvSpPr>
        <p:spPr>
          <a:xfrm>
            <a:off x="9071287" y="5237760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D84557F-5D93-337B-E9A0-ACA6783781BA}"/>
              </a:ext>
            </a:extLst>
          </p:cNvPr>
          <p:cNvSpPr/>
          <p:nvPr/>
        </p:nvSpPr>
        <p:spPr>
          <a:xfrm>
            <a:off x="8535411" y="5118261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F77C761-7875-C918-10E0-8525394A8DC9}"/>
              </a:ext>
            </a:extLst>
          </p:cNvPr>
          <p:cNvSpPr/>
          <p:nvPr/>
        </p:nvSpPr>
        <p:spPr>
          <a:xfrm>
            <a:off x="8535411" y="4992226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D10A7A3-C63F-0986-A613-90AFBD858A2D}"/>
              </a:ext>
            </a:extLst>
          </p:cNvPr>
          <p:cNvSpPr/>
          <p:nvPr/>
        </p:nvSpPr>
        <p:spPr>
          <a:xfrm>
            <a:off x="7465513" y="3986485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CFCF79D-0BA8-9AA9-D449-CC6091E718E3}"/>
              </a:ext>
            </a:extLst>
          </p:cNvPr>
          <p:cNvSpPr/>
          <p:nvPr/>
        </p:nvSpPr>
        <p:spPr>
          <a:xfrm>
            <a:off x="8000462" y="4596404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F511C3-5543-A670-CFCA-1DA0038C6EB0}"/>
              </a:ext>
            </a:extLst>
          </p:cNvPr>
          <p:cNvSpPr/>
          <p:nvPr/>
        </p:nvSpPr>
        <p:spPr>
          <a:xfrm>
            <a:off x="8000462" y="4470369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1B7EA6C-94E1-A656-5E12-EEB58BE6040E}"/>
              </a:ext>
            </a:extLst>
          </p:cNvPr>
          <p:cNvSpPr/>
          <p:nvPr/>
        </p:nvSpPr>
        <p:spPr>
          <a:xfrm>
            <a:off x="9605309" y="5605446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BB88D32-CAC0-1027-CF50-57CB2B299C0F}"/>
              </a:ext>
            </a:extLst>
          </p:cNvPr>
          <p:cNvSpPr/>
          <p:nvPr/>
        </p:nvSpPr>
        <p:spPr>
          <a:xfrm>
            <a:off x="9605309" y="5481527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D151651-7D41-156F-7C63-78377799B57F}"/>
              </a:ext>
            </a:extLst>
          </p:cNvPr>
          <p:cNvSpPr/>
          <p:nvPr/>
        </p:nvSpPr>
        <p:spPr>
          <a:xfrm>
            <a:off x="9605309" y="5355492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8201AAE-DA1F-6757-A680-40F619BCE76C}"/>
              </a:ext>
            </a:extLst>
          </p:cNvPr>
          <p:cNvSpPr/>
          <p:nvPr/>
        </p:nvSpPr>
        <p:spPr>
          <a:xfrm>
            <a:off x="10141185" y="5618491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C48ACF-1868-19CA-DE2E-4298D93BDBF2}"/>
              </a:ext>
            </a:extLst>
          </p:cNvPr>
          <p:cNvSpPr/>
          <p:nvPr/>
        </p:nvSpPr>
        <p:spPr>
          <a:xfrm>
            <a:off x="10141185" y="5492456"/>
            <a:ext cx="343242" cy="1204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870B85-8B1E-10CC-34E6-B885D9E29517}"/>
              </a:ext>
            </a:extLst>
          </p:cNvPr>
          <p:cNvGrpSpPr/>
          <p:nvPr/>
        </p:nvGrpSpPr>
        <p:grpSpPr>
          <a:xfrm>
            <a:off x="9482168" y="3700329"/>
            <a:ext cx="1077539" cy="2167190"/>
            <a:chOff x="9482168" y="3700329"/>
            <a:chExt cx="1077539" cy="216719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EE9FBAF-FF5A-BA0D-3486-22B64B945A78}"/>
                </a:ext>
              </a:extLst>
            </p:cNvPr>
            <p:cNvCxnSpPr/>
            <p:nvPr/>
          </p:nvCxnSpPr>
          <p:spPr>
            <a:xfrm>
              <a:off x="9511469" y="3700329"/>
              <a:ext cx="0" cy="216719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314AC1E-A6D8-8779-698E-DF56710AA795}"/>
                </a:ext>
              </a:extLst>
            </p:cNvPr>
            <p:cNvSpPr txBox="1"/>
            <p:nvPr/>
          </p:nvSpPr>
          <p:spPr>
            <a:xfrm>
              <a:off x="9482168" y="3869609"/>
              <a:ext cx="10775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Cache</a:t>
              </a:r>
            </a:p>
            <a:p>
              <a:r>
                <a:rPr lang="en-US" dirty="0"/>
                <a:t>Capacity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71972-0243-1AC1-7BCB-1EBB021E0511}"/>
              </a:ext>
            </a:extLst>
          </p:cNvPr>
          <p:cNvGrpSpPr/>
          <p:nvPr/>
        </p:nvGrpSpPr>
        <p:grpSpPr>
          <a:xfrm>
            <a:off x="7889316" y="3792549"/>
            <a:ext cx="3464484" cy="1300041"/>
            <a:chOff x="7889316" y="3792549"/>
            <a:chExt cx="3464484" cy="130004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F8EFECD-9ADD-7AAC-1DAF-C65DCD14D5AF}"/>
                </a:ext>
              </a:extLst>
            </p:cNvPr>
            <p:cNvSpPr txBox="1"/>
            <p:nvPr/>
          </p:nvSpPr>
          <p:spPr>
            <a:xfrm>
              <a:off x="7889316" y="3792549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Σ</a:t>
              </a:r>
              <a:r>
                <a:rPr lang="en-US" dirty="0"/>
                <a:t> = Hit Count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6F4D92B-0B2E-02C6-7B50-C3F4A4EC4296}"/>
                </a:ext>
              </a:extLst>
            </p:cNvPr>
            <p:cNvSpPr txBox="1"/>
            <p:nvPr/>
          </p:nvSpPr>
          <p:spPr>
            <a:xfrm>
              <a:off x="9712004" y="4723258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Σ</a:t>
              </a:r>
              <a:r>
                <a:rPr lang="en-US" dirty="0"/>
                <a:t> = Miss Count</a:t>
              </a:r>
            </a:p>
          </p:txBody>
        </p:sp>
      </p:grpSp>
      <p:sp>
        <p:nvSpPr>
          <p:cNvPr id="81" name="Rounded Rectangular Callout 80">
            <a:extLst>
              <a:ext uri="{FF2B5EF4-FFF2-40B4-BE49-F238E27FC236}">
                <a16:creationId xmlns:a16="http://schemas.microsoft.com/office/drawing/2014/main" id="{4A26D0C2-89A2-7EE3-A1B9-5BAA3A64A8A9}"/>
              </a:ext>
            </a:extLst>
          </p:cNvPr>
          <p:cNvSpPr/>
          <p:nvPr/>
        </p:nvSpPr>
        <p:spPr>
          <a:xfrm>
            <a:off x="2773298" y="4522820"/>
            <a:ext cx="3058783" cy="561934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At the End of the Day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656280-30ED-CCD6-8984-C2D673F221B2}"/>
              </a:ext>
            </a:extLst>
          </p:cNvPr>
          <p:cNvGrpSpPr/>
          <p:nvPr/>
        </p:nvGrpSpPr>
        <p:grpSpPr>
          <a:xfrm>
            <a:off x="914399" y="3257893"/>
            <a:ext cx="5922746" cy="2852408"/>
            <a:chOff x="914399" y="3257893"/>
            <a:chExt cx="5922746" cy="285240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F1CD69-1E20-AC2C-8677-68D8F808B631}"/>
                </a:ext>
              </a:extLst>
            </p:cNvPr>
            <p:cNvSpPr/>
            <p:nvPr/>
          </p:nvSpPr>
          <p:spPr>
            <a:xfrm>
              <a:off x="914399" y="3257893"/>
              <a:ext cx="5096873" cy="28524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ight Arrow 84">
              <a:extLst>
                <a:ext uri="{FF2B5EF4-FFF2-40B4-BE49-F238E27FC236}">
                  <a16:creationId xmlns:a16="http://schemas.microsoft.com/office/drawing/2014/main" id="{89A914E5-55C0-D22C-5671-7E23B3D9CDB0}"/>
                </a:ext>
              </a:extLst>
            </p:cNvPr>
            <p:cNvSpPr/>
            <p:nvPr/>
          </p:nvSpPr>
          <p:spPr>
            <a:xfrm flipH="1">
              <a:off x="6105625" y="4332775"/>
              <a:ext cx="731520" cy="70264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D0EA959-6901-A06D-58CC-CA85DD996363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16" y="5650029"/>
              <a:ext cx="38324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E33D74D-A187-A45E-DBB9-0484D3984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4316" y="3505200"/>
              <a:ext cx="0" cy="21448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B3FB35-6589-280D-A4A2-A00A494DBE55}"/>
                </a:ext>
              </a:extLst>
            </p:cNvPr>
            <p:cNvSpPr txBox="1"/>
            <p:nvPr/>
          </p:nvSpPr>
          <p:spPr>
            <a:xfrm>
              <a:off x="2840068" y="5679328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Capacity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DB4AB2C-D853-5771-EE57-8E0E55378223}"/>
                </a:ext>
              </a:extLst>
            </p:cNvPr>
            <p:cNvSpPr txBox="1"/>
            <p:nvPr/>
          </p:nvSpPr>
          <p:spPr>
            <a:xfrm rot="16200000">
              <a:off x="437105" y="4443922"/>
              <a:ext cx="1953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Miss Ratio or Freq</a:t>
              </a:r>
            </a:p>
          </p:txBody>
        </p:sp>
        <p:cxnSp>
          <p:nvCxnSpPr>
            <p:cNvPr id="90" name="Curved Connector 89">
              <a:extLst>
                <a:ext uri="{FF2B5EF4-FFF2-40B4-BE49-F238E27FC236}">
                  <a16:creationId xmlns:a16="http://schemas.microsoft.com/office/drawing/2014/main" id="{5658230C-4C09-0053-9A2C-E1932FDC377B}"/>
                </a:ext>
              </a:extLst>
            </p:cNvPr>
            <p:cNvCxnSpPr/>
            <p:nvPr/>
          </p:nvCxnSpPr>
          <p:spPr>
            <a:xfrm>
              <a:off x="1644316" y="4001294"/>
              <a:ext cx="3647793" cy="1533232"/>
            </a:xfrm>
            <a:prstGeom prst="curvedConnector3">
              <a:avLst>
                <a:gd name="adj1" fmla="val 29155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1B1084-C916-41A7-2EBB-3A566A7277E7}"/>
                </a:ext>
              </a:extLst>
            </p:cNvPr>
            <p:cNvSpPr txBox="1"/>
            <p:nvPr/>
          </p:nvSpPr>
          <p:spPr>
            <a:xfrm>
              <a:off x="4570217" y="3272985"/>
              <a:ext cx="1346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Miss Curve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BBC888-23EF-1E01-8411-ED8F76E7539E}"/>
              </a:ext>
            </a:extLst>
          </p:cNvPr>
          <p:cNvGrpSpPr/>
          <p:nvPr/>
        </p:nvGrpSpPr>
        <p:grpSpPr>
          <a:xfrm>
            <a:off x="2671813" y="3472300"/>
            <a:ext cx="1925335" cy="2418361"/>
            <a:chOff x="2671813" y="3472300"/>
            <a:chExt cx="1925335" cy="2418361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3E8025D-6566-4AC3-FAF4-5CC8F204D448}"/>
                </a:ext>
              </a:extLst>
            </p:cNvPr>
            <p:cNvCxnSpPr>
              <a:cxnSpLocks/>
            </p:cNvCxnSpPr>
            <p:nvPr/>
          </p:nvCxnSpPr>
          <p:spPr>
            <a:xfrm>
              <a:off x="2723950" y="3580598"/>
              <a:ext cx="0" cy="231006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Down Arrow 94">
              <a:extLst>
                <a:ext uri="{FF2B5EF4-FFF2-40B4-BE49-F238E27FC236}">
                  <a16:creationId xmlns:a16="http://schemas.microsoft.com/office/drawing/2014/main" id="{B46868E3-8643-46BF-FDDD-59A4061A3FD9}"/>
                </a:ext>
              </a:extLst>
            </p:cNvPr>
            <p:cNvSpPr/>
            <p:nvPr/>
          </p:nvSpPr>
          <p:spPr>
            <a:xfrm rot="16200000">
              <a:off x="2835423" y="3682612"/>
              <a:ext cx="240631" cy="442762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DE68A47-680E-EA95-4C7F-D559C7CAB1E5}"/>
                </a:ext>
              </a:extLst>
            </p:cNvPr>
            <p:cNvSpPr txBox="1"/>
            <p:nvPr/>
          </p:nvSpPr>
          <p:spPr>
            <a:xfrm>
              <a:off x="2671813" y="3472300"/>
              <a:ext cx="192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Size Requirement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1F51F4-B2F8-59B6-D898-CE698862F942}"/>
              </a:ext>
            </a:extLst>
          </p:cNvPr>
          <p:cNvGrpSpPr/>
          <p:nvPr/>
        </p:nvGrpSpPr>
        <p:grpSpPr>
          <a:xfrm>
            <a:off x="1644316" y="4520901"/>
            <a:ext cx="3852029" cy="782619"/>
            <a:chOff x="1644316" y="4520901"/>
            <a:chExt cx="3852029" cy="782619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E9B632B-61B4-EF7A-2BE0-1516013B52C9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16" y="4860758"/>
              <a:ext cx="3647793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B5761F34-1604-3E9D-A45A-EB4AC4173BA5}"/>
                </a:ext>
              </a:extLst>
            </p:cNvPr>
            <p:cNvSpPr/>
            <p:nvPr/>
          </p:nvSpPr>
          <p:spPr>
            <a:xfrm>
              <a:off x="4928135" y="4860758"/>
              <a:ext cx="240631" cy="44276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35F11F-B78B-1A1C-6D6E-9E4CAB6CBBD1}"/>
                </a:ext>
              </a:extLst>
            </p:cNvPr>
            <p:cNvSpPr txBox="1"/>
            <p:nvPr/>
          </p:nvSpPr>
          <p:spPr>
            <a:xfrm>
              <a:off x="3582360" y="4520901"/>
              <a:ext cx="1913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Perf Requirement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821889A-6064-364F-CAD4-2E3548BA76F6}"/>
              </a:ext>
            </a:extLst>
          </p:cNvPr>
          <p:cNvGrpSpPr/>
          <p:nvPr/>
        </p:nvGrpSpPr>
        <p:grpSpPr>
          <a:xfrm>
            <a:off x="840467" y="2255807"/>
            <a:ext cx="10515600" cy="3805829"/>
            <a:chOff x="838200" y="2371134"/>
            <a:chExt cx="10515600" cy="3805829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390B19E-DF37-533A-1B05-470079735B72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3401679"/>
              <a:ext cx="10515600" cy="2775284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0105AAF-3CE8-AC26-DD8E-5A34A046B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3401679"/>
              <a:ext cx="10515600" cy="2775284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ular Callout 100">
              <a:extLst>
                <a:ext uri="{FF2B5EF4-FFF2-40B4-BE49-F238E27FC236}">
                  <a16:creationId xmlns:a16="http://schemas.microsoft.com/office/drawing/2014/main" id="{847FA19A-04EC-0C03-B294-B16029AFF983}"/>
                </a:ext>
              </a:extLst>
            </p:cNvPr>
            <p:cNvSpPr/>
            <p:nvPr/>
          </p:nvSpPr>
          <p:spPr>
            <a:xfrm>
              <a:off x="1457830" y="2371134"/>
              <a:ext cx="9276339" cy="1630160"/>
            </a:xfrm>
            <a:prstGeom prst="wedgeRoundRectCallout">
              <a:avLst>
                <a:gd name="adj1" fmla="val -47650"/>
                <a:gd name="adj2" fmla="val 9196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dirty="0">
                  <a:solidFill>
                    <a:srgbClr val="FF0000"/>
                  </a:solidFill>
                </a:rPr>
                <a:t>This brilliant approach, however, is still extremely time consuming!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480-F476-21B8-7260-E64A2215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92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25 -0.00231 L 0.09076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8B9A-1D9B-A807-9303-33472B46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of Miss Curve Construction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4A2E-BFFC-9B61-1B07-3DCB27557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995"/>
            <a:ext cx="10515600" cy="315785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Almost all prior studies are variants or approximations of the Mattson’s stack distance approach proposed in </a:t>
            </a:r>
            <a:r>
              <a:rPr lang="en-US" dirty="0" err="1"/>
              <a:t>70s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Kim+ </a:t>
            </a:r>
            <a:r>
              <a:rPr lang="en-US" dirty="0" err="1"/>
              <a:t>Sigmetrics’91</a:t>
            </a:r>
            <a:r>
              <a:rPr lang="en-US" dirty="0"/>
              <a:t>; Berg+ </a:t>
            </a:r>
            <a:r>
              <a:rPr lang="en-US" dirty="0" err="1"/>
              <a:t>ISPASS’04</a:t>
            </a:r>
            <a:r>
              <a:rPr lang="en-US" dirty="0"/>
              <a:t>; Eklov+ </a:t>
            </a:r>
            <a:r>
              <a:rPr lang="en-US" dirty="0" err="1"/>
              <a:t>ISPASS’10</a:t>
            </a:r>
            <a:r>
              <a:rPr lang="en-US" dirty="0"/>
              <a:t>; Lim+ IEEE Access ’22; and more 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Our key contributions: 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b="1" i="1" dirty="0">
                <a:solidFill>
                  <a:srgbClr val="FF0000"/>
                </a:solidFill>
              </a:rPr>
              <a:t>cardinality</a:t>
            </a:r>
            <a:r>
              <a:rPr lang="en-US" dirty="0"/>
              <a:t> instead of stack distances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Prove the macroscopical relationship between a miss curve and cardinality by seeing the </a:t>
            </a:r>
            <a:r>
              <a:rPr lang="en-US" dirty="0" err="1"/>
              <a:t>LRU</a:t>
            </a:r>
            <a:r>
              <a:rPr lang="en-US" dirty="0"/>
              <a:t> stack behaviors as a series of </a:t>
            </a:r>
            <a:r>
              <a:rPr lang="en-US" b="1" i="1" dirty="0">
                <a:solidFill>
                  <a:srgbClr val="FF0000"/>
                </a:solidFill>
              </a:rPr>
              <a:t>Bernoulli trials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Propose a miss curve detection mechanism using </a:t>
            </a:r>
            <a:r>
              <a:rPr lang="en-US" b="1" i="1" dirty="0">
                <a:solidFill>
                  <a:srgbClr val="FF0000"/>
                </a:solidFill>
              </a:rPr>
              <a:t>probabilistic data structures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Offer an algorithm to </a:t>
            </a:r>
            <a:r>
              <a:rPr lang="en-US" b="1" i="1" dirty="0">
                <a:solidFill>
                  <a:srgbClr val="FF0000"/>
                </a:solidFill>
              </a:rPr>
              <a:t>synthesize</a:t>
            </a:r>
            <a:r>
              <a:rPr lang="en-US" dirty="0"/>
              <a:t> a miss curve for a mixed sequence without observing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B60CA-3362-F9B4-D31E-78B272B9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E1121-8DFD-1E5E-62B5-BFC31029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EE446-CD9E-2C79-1ECB-DF5BE850B1AC}"/>
              </a:ext>
            </a:extLst>
          </p:cNvPr>
          <p:cNvSpPr txBox="1"/>
          <p:nvPr/>
        </p:nvSpPr>
        <p:spPr>
          <a:xfrm>
            <a:off x="663169" y="5039779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Access</a:t>
            </a:r>
          </a:p>
          <a:p>
            <a:pPr algn="ctr"/>
            <a:r>
              <a:rPr lang="en-US" dirty="0"/>
              <a:t>Sequence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FA3C54F-8845-6CE4-773C-E37AB68F5451}"/>
              </a:ext>
            </a:extLst>
          </p:cNvPr>
          <p:cNvSpPr/>
          <p:nvPr/>
        </p:nvSpPr>
        <p:spPr>
          <a:xfrm>
            <a:off x="2334109" y="5026963"/>
            <a:ext cx="1914799" cy="68339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Stack Distance Approximation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75CBC3-BEB5-937F-16B2-51F91BAA0CDB}"/>
              </a:ext>
            </a:extLst>
          </p:cNvPr>
          <p:cNvSpPr/>
          <p:nvPr/>
        </p:nvSpPr>
        <p:spPr>
          <a:xfrm>
            <a:off x="7306056" y="5026963"/>
            <a:ext cx="1760081" cy="6833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Cardinality Detection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CF3FEE-8385-0D8B-2484-607C4249A15F}"/>
              </a:ext>
            </a:extLst>
          </p:cNvPr>
          <p:cNvSpPr txBox="1"/>
          <p:nvPr/>
        </p:nvSpPr>
        <p:spPr>
          <a:xfrm>
            <a:off x="9695759" y="5045494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Access</a:t>
            </a:r>
          </a:p>
          <a:p>
            <a:pPr algn="ctr"/>
            <a:r>
              <a:rPr lang="en-US" dirty="0"/>
              <a:t>Sequence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FC8423-D6E1-B55C-5B6D-52BA511EC0F8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1849712" y="5362945"/>
            <a:ext cx="484397" cy="571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E22457-FCDF-EBBD-AE79-7A2554D8CB6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248908" y="5368660"/>
            <a:ext cx="791754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2DBC8A-2796-0DB3-E5AA-1BBBE5E7364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514302" y="5368660"/>
            <a:ext cx="791754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0387BB-B5D2-AB69-98D8-3A3FEB822AAC}"/>
              </a:ext>
            </a:extLst>
          </p:cNvPr>
          <p:cNvCxnSpPr>
            <a:cxnSpLocks/>
            <a:stCxn id="15" idx="1"/>
            <a:endCxn id="10" idx="3"/>
          </p:cNvCxnSpPr>
          <p:nvPr/>
        </p:nvCxnSpPr>
        <p:spPr>
          <a:xfrm flipH="1">
            <a:off x="9066137" y="5368660"/>
            <a:ext cx="62962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CE04913-46D1-4950-4B3F-E4347772677C}"/>
              </a:ext>
            </a:extLst>
          </p:cNvPr>
          <p:cNvSpPr txBox="1"/>
          <p:nvPr/>
        </p:nvSpPr>
        <p:spPr>
          <a:xfrm>
            <a:off x="5134709" y="5165515"/>
            <a:ext cx="128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Miss Curve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49839FC-5A08-4E64-A80D-F18A51025244}"/>
              </a:ext>
            </a:extLst>
          </p:cNvPr>
          <p:cNvSpPr/>
          <p:nvPr/>
        </p:nvSpPr>
        <p:spPr>
          <a:xfrm rot="5400000">
            <a:off x="3127132" y="3421407"/>
            <a:ext cx="247192" cy="492854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D966F9-C5BE-CFCB-A7DD-C3611FFDDE98}"/>
              </a:ext>
            </a:extLst>
          </p:cNvPr>
          <p:cNvSpPr txBox="1"/>
          <p:nvPr/>
        </p:nvSpPr>
        <p:spPr>
          <a:xfrm>
            <a:off x="1800352" y="5981494"/>
            <a:ext cx="289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Conventional Approaches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EA9236F-4BE2-E5D8-7B48-481221FC4D40}"/>
              </a:ext>
            </a:extLst>
          </p:cNvPr>
          <p:cNvSpPr/>
          <p:nvPr/>
        </p:nvSpPr>
        <p:spPr>
          <a:xfrm rot="5400000">
            <a:off x="8201236" y="3373067"/>
            <a:ext cx="247192" cy="5036785"/>
          </a:xfrm>
          <a:prstGeom prst="rightBrace">
            <a:avLst>
              <a:gd name="adj1" fmla="val 8333"/>
              <a:gd name="adj2" fmla="val 5272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84041D-E28A-7510-18A6-319CE27261B4}"/>
              </a:ext>
            </a:extLst>
          </p:cNvPr>
          <p:cNvSpPr txBox="1"/>
          <p:nvPr/>
        </p:nvSpPr>
        <p:spPr>
          <a:xfrm>
            <a:off x="7427627" y="5995811"/>
            <a:ext cx="16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Our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E3FE6-0226-30EA-A75F-7226EC96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1464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D7294-CC4F-F398-072B-59B83E16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BA6E0-4EAA-4569-FFC7-0ECF5274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84113-218A-9CBF-D621-34D379998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&amp; Literature</a:t>
            </a:r>
          </a:p>
          <a:p>
            <a:r>
              <a:rPr lang="en-US" dirty="0">
                <a:solidFill>
                  <a:srgbClr val="FF0000"/>
                </a:solidFill>
              </a:rPr>
              <a:t>Key Insight on Cardinality</a:t>
            </a:r>
          </a:p>
          <a:p>
            <a:r>
              <a:rPr lang="en-US" dirty="0"/>
              <a:t>Proposed Method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D51A6-987E-3586-0C3E-77B6C924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2A49A-B521-F2FB-1BB3-708CE6A8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</p:spTree>
    <p:extLst>
      <p:ext uri="{BB962C8B-B14F-4D97-AF65-F5344CB8AC3E}">
        <p14:creationId xmlns:p14="http://schemas.microsoft.com/office/powerpoint/2010/main" val="3620276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4D54-75EF-7D87-9BAD-C61468D9A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36B3-30A8-D7CD-CE71-64C34AC50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FB4AC-6EC6-5900-0F27-FAE53D80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91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Suppose we start recording the evolution of cardinality from a certain timing (access to A in the figure)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More specifically, the evolution of the following counts: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	Total access count </a:t>
            </a:r>
            <a:r>
              <a:rPr lang="en-US" dirty="0" err="1"/>
              <a:t>v.s</a:t>
            </a:r>
            <a:r>
              <a:rPr lang="en-US" dirty="0"/>
              <a:t>. unique access count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639AE-244E-8208-B9CC-F4DFA1CD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1D725-5848-56FF-A79C-4E5E3C84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13CE1-C5A5-9A51-FA07-9A3BE880F841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3186DA7-F168-7947-3285-D9DEA83690AC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A5A0A-E77D-31BE-D82C-436970AD6B36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04BB1-681A-A3B0-AE46-D8EDDD31930C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788829-D69A-7ECD-F5FB-B093D9A438DD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870913-ADC4-ED25-9C8F-AA4BD79C351B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5AC097C-1E44-834D-7091-E3AF83C50AB9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CA3152-3582-14F7-FB48-C80061619326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254490-BA99-835B-2D1F-8DB69C980B42}"/>
              </a:ext>
            </a:extLst>
          </p:cNvPr>
          <p:cNvSpPr/>
          <p:nvPr/>
        </p:nvSpPr>
        <p:spPr>
          <a:xfrm>
            <a:off x="4473142" y="4310067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002FE3-E5C3-A027-B19F-08741F5C5DD3}"/>
              </a:ext>
            </a:extLst>
          </p:cNvPr>
          <p:cNvSpPr/>
          <p:nvPr/>
        </p:nvSpPr>
        <p:spPr>
          <a:xfrm>
            <a:off x="4468659" y="4630840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895D7C-4605-88CB-934A-35B348192ADB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F8E535-4DAC-DCAA-4CE1-31C7B3DCD8BF}"/>
              </a:ext>
            </a:extLst>
          </p:cNvPr>
          <p:cNvSpPr/>
          <p:nvPr/>
        </p:nvSpPr>
        <p:spPr>
          <a:xfrm>
            <a:off x="4468659" y="5282492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5C75AE-A817-006C-39E7-8469F2C6C14F}"/>
              </a:ext>
            </a:extLst>
          </p:cNvPr>
          <p:cNvSpPr txBox="1"/>
          <p:nvPr/>
        </p:nvSpPr>
        <p:spPr>
          <a:xfrm>
            <a:off x="2473555" y="3886428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4D99D6-C9B9-F872-CDC8-A2193F960249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5803AB-68EC-9AB6-B37A-4AA9F2796D6C}"/>
              </a:ext>
            </a:extLst>
          </p:cNvPr>
          <p:cNvSpPr txBox="1"/>
          <p:nvPr/>
        </p:nvSpPr>
        <p:spPr>
          <a:xfrm>
            <a:off x="2473555" y="3893186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27BBEC-A65A-9B60-4C4D-F90A9A84DF22}"/>
              </a:ext>
            </a:extLst>
          </p:cNvPr>
          <p:cNvSpPr txBox="1"/>
          <p:nvPr/>
        </p:nvSpPr>
        <p:spPr>
          <a:xfrm>
            <a:off x="2473555" y="3900387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BB2E6C30-6874-8D71-FA0A-35EF5ADCE269}"/>
              </a:ext>
            </a:extLst>
          </p:cNvPr>
          <p:cNvSpPr/>
          <p:nvPr/>
        </p:nvSpPr>
        <p:spPr>
          <a:xfrm>
            <a:off x="1940523" y="3546036"/>
            <a:ext cx="1523630" cy="369332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B again!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BC8F3D78-B0AD-64F0-93B4-B59FE6DC51DE}"/>
              </a:ext>
            </a:extLst>
          </p:cNvPr>
          <p:cNvSpPr/>
          <p:nvPr/>
        </p:nvSpPr>
        <p:spPr>
          <a:xfrm>
            <a:off x="3457098" y="397606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72DC7925-6687-5A8E-0F57-9E3D0FB79B0A}"/>
              </a:ext>
            </a:extLst>
          </p:cNvPr>
          <p:cNvSpPr/>
          <p:nvPr/>
        </p:nvSpPr>
        <p:spPr>
          <a:xfrm>
            <a:off x="3457097" y="4303286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35AFC257-7741-A0CD-21CD-CD4DAF92ECF8}"/>
              </a:ext>
            </a:extLst>
          </p:cNvPr>
          <p:cNvSpPr/>
          <p:nvPr/>
        </p:nvSpPr>
        <p:spPr>
          <a:xfrm>
            <a:off x="3457097" y="397257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69E678B-E108-85E4-5FA4-7AFF8EB39E1E}"/>
              </a:ext>
            </a:extLst>
          </p:cNvPr>
          <p:cNvSpPr/>
          <p:nvPr/>
        </p:nvSpPr>
        <p:spPr>
          <a:xfrm>
            <a:off x="6835405" y="4311983"/>
            <a:ext cx="3454394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/>
              <a:t>                 Access Count N:  0</a:t>
            </a:r>
          </a:p>
          <a:p>
            <a:r>
              <a:rPr lang="en-US" b="1" i="1" dirty="0"/>
              <a:t>Unique Access Count U:  0 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8A38E75-3FCC-392F-1C3B-C2C58EF79B91}"/>
              </a:ext>
            </a:extLst>
          </p:cNvPr>
          <p:cNvSpPr/>
          <p:nvPr/>
        </p:nvSpPr>
        <p:spPr>
          <a:xfrm>
            <a:off x="9560605" y="4465704"/>
            <a:ext cx="648899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283B2ECD-8BBD-449A-4B40-5B6E7397336D}"/>
              </a:ext>
            </a:extLst>
          </p:cNvPr>
          <p:cNvSpPr/>
          <p:nvPr/>
        </p:nvSpPr>
        <p:spPr>
          <a:xfrm>
            <a:off x="9492868" y="4465704"/>
            <a:ext cx="220254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123E7701-083F-F1DB-4C30-1F20EA1B73A8}"/>
              </a:ext>
            </a:extLst>
          </p:cNvPr>
          <p:cNvSpPr/>
          <p:nvPr/>
        </p:nvSpPr>
        <p:spPr>
          <a:xfrm>
            <a:off x="9501335" y="4465704"/>
            <a:ext cx="220254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DBA58B0-2A51-70FA-5EAD-18C03AEC06A6}"/>
              </a:ext>
            </a:extLst>
          </p:cNvPr>
          <p:cNvSpPr/>
          <p:nvPr/>
        </p:nvSpPr>
        <p:spPr>
          <a:xfrm>
            <a:off x="9560605" y="4521485"/>
            <a:ext cx="648899" cy="27212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84BFA03-B8AF-7120-EEE7-BE175E0B0B4A}"/>
              </a:ext>
            </a:extLst>
          </p:cNvPr>
          <p:cNvSpPr/>
          <p:nvPr/>
        </p:nvSpPr>
        <p:spPr>
          <a:xfrm>
            <a:off x="9501335" y="4523515"/>
            <a:ext cx="220254" cy="28462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260B44-D16F-DF5D-D1C2-13CFF46A0685}"/>
              </a:ext>
            </a:extLst>
          </p:cNvPr>
          <p:cNvGrpSpPr/>
          <p:nvPr/>
        </p:nvGrpSpPr>
        <p:grpSpPr>
          <a:xfrm>
            <a:off x="4345833" y="4218699"/>
            <a:ext cx="2308380" cy="877682"/>
            <a:chOff x="4345833" y="4218699"/>
            <a:chExt cx="2308380" cy="87768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81F82-C394-5BE6-CC0B-93D66B68F4F9}"/>
                </a:ext>
              </a:extLst>
            </p:cNvPr>
            <p:cNvCxnSpPr/>
            <p:nvPr/>
          </p:nvCxnSpPr>
          <p:spPr>
            <a:xfrm flipH="1">
              <a:off x="4345833" y="4280380"/>
              <a:ext cx="1204882" cy="0"/>
            </a:xfrm>
            <a:prstGeom prst="line">
              <a:avLst/>
            </a:prstGeom>
            <a:ln w="31750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35B591C9-3D08-20F0-1429-0196FC385442}"/>
                </a:ext>
              </a:extLst>
            </p:cNvPr>
            <p:cNvSpPr/>
            <p:nvPr/>
          </p:nvSpPr>
          <p:spPr>
            <a:xfrm>
              <a:off x="5339544" y="4278056"/>
              <a:ext cx="193423" cy="818325"/>
            </a:xfrm>
            <a:prstGeom prst="downArrow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9AFBB5-382D-FFBA-A7DA-760A6D7B8421}"/>
                </a:ext>
              </a:extLst>
            </p:cNvPr>
            <p:cNvSpPr txBox="1"/>
            <p:nvPr/>
          </p:nvSpPr>
          <p:spPr>
            <a:xfrm>
              <a:off x="5455230" y="4218699"/>
              <a:ext cx="119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Not Yet</a:t>
              </a:r>
            </a:p>
            <a:p>
              <a:r>
                <a:rPr lang="en-US" b="1" i="1" dirty="0"/>
                <a:t>Observed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C9753-003E-95D3-E677-C371E459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587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C 0.02708 -0.00139 0.05442 -0.00232 0.05442 -0.00996 C 0.05442 -0.01759 0.02708 -0.03195 3.54167E-6 -0.0463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231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04861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7" grpId="0" animBg="1"/>
      <p:bldP spid="38" grpId="0" animBg="1"/>
      <p:bldP spid="41" grpId="0" animBg="1"/>
      <p:bldP spid="43" grpId="0"/>
      <p:bldP spid="44" grpId="0"/>
      <p:bldP spid="44" grpId="1"/>
      <p:bldP spid="46" grpId="0"/>
      <p:bldP spid="46" grpId="1"/>
      <p:bldP spid="47" grpId="0"/>
      <p:bldP spid="13" grpId="0"/>
      <p:bldP spid="13" grpId="1"/>
      <p:bldP spid="13" grpId="2"/>
      <p:bldP spid="13" grpId="3"/>
      <p:bldP spid="15" grpId="1" build="allAtOnce"/>
      <p:bldP spid="15" grpId="2" build="allAtOnce" animBg="1"/>
      <p:bldP spid="16" grpId="0" build="allAtOnce"/>
      <p:bldP spid="16" grpId="1" build="allAtOnce" animBg="1"/>
      <p:bldP spid="17" grpId="0"/>
      <p:bldP spid="17" grpId="1"/>
      <p:bldP spid="18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19437-05C6-174C-BF6F-6DF97C8E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A9B6-9A86-1FF1-A551-94C95B83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 Observation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6FD-CCB3-5BA3-B562-F315E624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0987F-68C5-3C88-956F-870373975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E3169-2D82-1ED0-0A33-CCC89E4E46D2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59B02C6-8C2F-C605-B6FE-124D4C3BA02C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3C873-C957-197D-29D1-A5EDFB2567E4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FE69E-7DE1-5A47-E366-9D06DB743038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A3B7F-1F50-1796-231B-75F242B8652F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031D9C-0EAA-42D0-C3AD-3D769ACFDF50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3B89E4-86F7-2A52-B268-FD5B2D8CF06D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8677D7-BA23-773C-2894-8EC37754C7C3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74163E9-8C5F-F145-0C0D-2B73F3E864A4}"/>
              </a:ext>
            </a:extLst>
          </p:cNvPr>
          <p:cNvSpPr/>
          <p:nvPr/>
        </p:nvSpPr>
        <p:spPr>
          <a:xfrm>
            <a:off x="4468227" y="4635893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E1C106-38F4-0281-3863-7697BF204556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44B0C3-2673-180B-4F67-DCDA5D83EEDB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2981282-979A-A9CE-8E05-A784F278A791}"/>
              </a:ext>
            </a:extLst>
          </p:cNvPr>
          <p:cNvSpPr/>
          <p:nvPr/>
        </p:nvSpPr>
        <p:spPr>
          <a:xfrm>
            <a:off x="4468659" y="5282492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05A54C-BE87-688E-165D-8466DADC97E1}"/>
              </a:ext>
            </a:extLst>
          </p:cNvPr>
          <p:cNvSpPr txBox="1"/>
          <p:nvPr/>
        </p:nvSpPr>
        <p:spPr>
          <a:xfrm>
            <a:off x="2473555" y="3886428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92EFDA-523C-C6FA-AA22-B23EA84D2F13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F9FB7D-B844-338A-1875-94A8EBDA6BE5}"/>
              </a:ext>
            </a:extLst>
          </p:cNvPr>
          <p:cNvSpPr txBox="1"/>
          <p:nvPr/>
        </p:nvSpPr>
        <p:spPr>
          <a:xfrm>
            <a:off x="2458762" y="3869346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0212271-B03D-714D-9D4B-A0B6386429D6}"/>
              </a:ext>
            </a:extLst>
          </p:cNvPr>
          <p:cNvSpPr/>
          <p:nvPr/>
        </p:nvSpPr>
        <p:spPr>
          <a:xfrm>
            <a:off x="3457891" y="4632947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2207EC3-9CFD-5C60-E3F1-26C95EB4AAB9}"/>
              </a:ext>
            </a:extLst>
          </p:cNvPr>
          <p:cNvSpPr/>
          <p:nvPr/>
        </p:nvSpPr>
        <p:spPr>
          <a:xfrm>
            <a:off x="6834973" y="4310760"/>
            <a:ext cx="3454394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/>
              <a:t>                 Access Count N:  3</a:t>
            </a:r>
          </a:p>
          <a:p>
            <a:r>
              <a:rPr lang="en-US" b="1" i="1" dirty="0"/>
              <a:t>Unique Access Count U:  2 </a:t>
            </a: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6606B5ED-1F9F-C1BB-9946-6443F9329112}"/>
              </a:ext>
            </a:extLst>
          </p:cNvPr>
          <p:cNvSpPr/>
          <p:nvPr/>
        </p:nvSpPr>
        <p:spPr>
          <a:xfrm>
            <a:off x="9560173" y="4464481"/>
            <a:ext cx="648899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DBABA5C-F4F3-6923-E1EC-E70327FCED8D}"/>
              </a:ext>
            </a:extLst>
          </p:cNvPr>
          <p:cNvSpPr/>
          <p:nvPr/>
        </p:nvSpPr>
        <p:spPr>
          <a:xfrm>
            <a:off x="9517838" y="4461530"/>
            <a:ext cx="220254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4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792F12-954E-08D3-0A87-6183C7449E5C}"/>
              </a:ext>
            </a:extLst>
          </p:cNvPr>
          <p:cNvGrpSpPr/>
          <p:nvPr/>
        </p:nvGrpSpPr>
        <p:grpSpPr>
          <a:xfrm>
            <a:off x="4331676" y="4518601"/>
            <a:ext cx="2347697" cy="913722"/>
            <a:chOff x="4345833" y="4188806"/>
            <a:chExt cx="2347697" cy="91372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FD3EFF-0291-2999-534A-FA19C9A864C1}"/>
                </a:ext>
              </a:extLst>
            </p:cNvPr>
            <p:cNvCxnSpPr/>
            <p:nvPr/>
          </p:nvCxnSpPr>
          <p:spPr>
            <a:xfrm flipH="1">
              <a:off x="4345833" y="4280380"/>
              <a:ext cx="1204882" cy="0"/>
            </a:xfrm>
            <a:prstGeom prst="line">
              <a:avLst/>
            </a:prstGeom>
            <a:ln w="31750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08634C34-0927-C462-2259-F3E488A30178}"/>
                </a:ext>
              </a:extLst>
            </p:cNvPr>
            <p:cNvSpPr/>
            <p:nvPr/>
          </p:nvSpPr>
          <p:spPr>
            <a:xfrm>
              <a:off x="5354195" y="4278058"/>
              <a:ext cx="178772" cy="824470"/>
            </a:xfrm>
            <a:prstGeom prst="downArrow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AEAF20-4367-784F-D5FB-4DC5CA005D71}"/>
                </a:ext>
              </a:extLst>
            </p:cNvPr>
            <p:cNvSpPr txBox="1"/>
            <p:nvPr/>
          </p:nvSpPr>
          <p:spPr>
            <a:xfrm>
              <a:off x="5494547" y="4188806"/>
              <a:ext cx="119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Not Yet</a:t>
              </a:r>
            </a:p>
            <a:p>
              <a:r>
                <a:rPr lang="en-US" b="1" i="1" dirty="0"/>
                <a:t>Observed</a:t>
              </a:r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CE11708-B45F-27A4-FA80-097A676A266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559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/>
              <a:t>Suppose we start recording the evolution of cardinality from a certain timing (access to A in the figure)</a:t>
            </a:r>
          </a:p>
          <a:p>
            <a:pPr lvl="1">
              <a:lnSpc>
                <a:spcPct val="110000"/>
              </a:lnSpc>
            </a:pPr>
            <a:r>
              <a:rPr lang="en-US"/>
              <a:t>More specifically, the evolution of the following counts: 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/>
              <a:t>	Total access count v.s. unique access count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5842C-DD61-A24C-8C02-363AE983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206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139 C 0.0276 -0.00439 0.0552 -0.00648 0.0552 -0.02152 C 0.0552 -0.03703 0.0276 -0.06574 0.00039 -0.09444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465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026 0.0451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4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0486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8" grpId="0" animBg="1"/>
      <p:bldP spid="11" grpId="0"/>
      <p:bldP spid="11" grpId="1"/>
      <p:bldP spid="40" grpId="0"/>
      <p:bldP spid="40" grpId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3C64-9363-F455-BFAD-E7F481FC0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07882EE-6365-EABC-A3E9-DCD0234B2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91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Suppose we start recording the evolution of cardinality from a certain timing (access to A in the figure)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More specifically, the evolution of the following counts: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	Total access count </a:t>
            </a:r>
            <a:r>
              <a:rPr lang="en-US" dirty="0" err="1"/>
              <a:t>v.s</a:t>
            </a:r>
            <a:r>
              <a:rPr lang="en-US" dirty="0"/>
              <a:t>. unique access count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26612-505F-07BE-E93F-7CBB8C51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 Observation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4842-68A5-AB4B-674E-EAE4BD5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D8517-22A3-FD4D-5D7C-15DB131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C44A5-1E88-B0B3-E9E9-455C5A336EC0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BD5A57C-6F6E-AC65-4212-3AC19AC01103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C178F-4E70-217A-0C28-574DB655DF45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E35CE-D7D3-595E-F5A7-A3C4177738AF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8F232-2182-E411-7BEC-2C5611551A06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F5E4A7-794A-5386-1325-C2A41374A215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A1A431-F388-2C95-B4DB-4FD8F91EC817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E5DF50-71BB-47E3-5030-217B33C024F0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2D0BC59-6670-AB4F-13A5-16CF2E96944D}"/>
              </a:ext>
            </a:extLst>
          </p:cNvPr>
          <p:cNvSpPr/>
          <p:nvPr/>
        </p:nvSpPr>
        <p:spPr>
          <a:xfrm>
            <a:off x="4472498" y="5282492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C2D779-D056-72F0-147C-22E4ECDBE0B4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294977B-5599-DB0B-0859-565B7C7BAF98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A623990-9AEF-E57E-B4DA-E386F3144275}"/>
              </a:ext>
            </a:extLst>
          </p:cNvPr>
          <p:cNvSpPr/>
          <p:nvPr/>
        </p:nvSpPr>
        <p:spPr>
          <a:xfrm>
            <a:off x="4470767" y="463675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D4CF11-D84B-8AA0-D54E-B7FC46C9C0AB}"/>
              </a:ext>
            </a:extLst>
          </p:cNvPr>
          <p:cNvSpPr txBox="1"/>
          <p:nvPr/>
        </p:nvSpPr>
        <p:spPr>
          <a:xfrm>
            <a:off x="2473555" y="3886428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26DB35-5C42-7A1F-9F83-42B2F0D37513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37BBBD-A305-FB08-730D-64ED19F51253}"/>
              </a:ext>
            </a:extLst>
          </p:cNvPr>
          <p:cNvSpPr txBox="1"/>
          <p:nvPr/>
        </p:nvSpPr>
        <p:spPr>
          <a:xfrm>
            <a:off x="2458874" y="3886428"/>
            <a:ext cx="4203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749B326-1512-896E-7517-CE7BD604E4C8}"/>
              </a:ext>
            </a:extLst>
          </p:cNvPr>
          <p:cNvSpPr/>
          <p:nvPr/>
        </p:nvSpPr>
        <p:spPr>
          <a:xfrm>
            <a:off x="3455658" y="5275248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43476CB1-EE4A-F7C8-706D-6950C94F6E55}"/>
              </a:ext>
            </a:extLst>
          </p:cNvPr>
          <p:cNvSpPr/>
          <p:nvPr/>
        </p:nvSpPr>
        <p:spPr>
          <a:xfrm>
            <a:off x="6835405" y="4311983"/>
            <a:ext cx="3454394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/>
              <a:t>                 Access Count N:  4</a:t>
            </a:r>
          </a:p>
          <a:p>
            <a:r>
              <a:rPr lang="en-US" b="1" i="1" dirty="0"/>
              <a:t>Unique Access Count U:  3 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661C8E6F-1051-6009-5BD0-8F0B47509D46}"/>
              </a:ext>
            </a:extLst>
          </p:cNvPr>
          <p:cNvSpPr/>
          <p:nvPr/>
        </p:nvSpPr>
        <p:spPr>
          <a:xfrm>
            <a:off x="9560605" y="4465704"/>
            <a:ext cx="648899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+ 1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BC7AEF1-4179-C820-44EA-FE138D7C9F59}"/>
              </a:ext>
            </a:extLst>
          </p:cNvPr>
          <p:cNvSpPr/>
          <p:nvPr/>
        </p:nvSpPr>
        <p:spPr>
          <a:xfrm>
            <a:off x="9492868" y="4465704"/>
            <a:ext cx="220254" cy="655821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5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7198A0-F120-6285-3178-265FC1C5C899}"/>
              </a:ext>
            </a:extLst>
          </p:cNvPr>
          <p:cNvGrpSpPr/>
          <p:nvPr/>
        </p:nvGrpSpPr>
        <p:grpSpPr>
          <a:xfrm>
            <a:off x="4365976" y="4824192"/>
            <a:ext cx="2388426" cy="931462"/>
            <a:chOff x="4345833" y="4173820"/>
            <a:chExt cx="2388426" cy="93146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22D3E2-349D-C710-31C8-067A17D7F721}"/>
                </a:ext>
              </a:extLst>
            </p:cNvPr>
            <p:cNvCxnSpPr/>
            <p:nvPr/>
          </p:nvCxnSpPr>
          <p:spPr>
            <a:xfrm flipH="1">
              <a:off x="4345833" y="4280380"/>
              <a:ext cx="1204882" cy="0"/>
            </a:xfrm>
            <a:prstGeom prst="line">
              <a:avLst/>
            </a:prstGeom>
            <a:ln w="31750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C5AAB1B5-3178-977F-1DC4-AD5C8E8EEB17}"/>
                </a:ext>
              </a:extLst>
            </p:cNvPr>
            <p:cNvSpPr/>
            <p:nvPr/>
          </p:nvSpPr>
          <p:spPr>
            <a:xfrm>
              <a:off x="5345040" y="4278057"/>
              <a:ext cx="190236" cy="827225"/>
            </a:xfrm>
            <a:prstGeom prst="downArrow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545BEE-248A-F69B-15F1-175A483A77FF}"/>
                </a:ext>
              </a:extLst>
            </p:cNvPr>
            <p:cNvSpPr txBox="1"/>
            <p:nvPr/>
          </p:nvSpPr>
          <p:spPr>
            <a:xfrm>
              <a:off x="5535276" y="4173820"/>
              <a:ext cx="119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Not Yet</a:t>
              </a:r>
            </a:p>
            <a:p>
              <a:r>
                <a:rPr lang="en-US" b="1" i="1" dirty="0"/>
                <a:t>Observed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54F4E48-3DED-7901-C684-A6219A145E2C}"/>
              </a:ext>
            </a:extLst>
          </p:cNvPr>
          <p:cNvGrpSpPr/>
          <p:nvPr/>
        </p:nvGrpSpPr>
        <p:grpSpPr>
          <a:xfrm>
            <a:off x="4341681" y="2204614"/>
            <a:ext cx="7292847" cy="3979319"/>
            <a:chOff x="4341681" y="2213671"/>
            <a:chExt cx="7292847" cy="39793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5FAC78-89B0-11D5-89C4-859C17362703}"/>
                </a:ext>
              </a:extLst>
            </p:cNvPr>
            <p:cNvGrpSpPr/>
            <p:nvPr/>
          </p:nvGrpSpPr>
          <p:grpSpPr>
            <a:xfrm>
              <a:off x="6778486" y="3340582"/>
              <a:ext cx="4493093" cy="2852408"/>
              <a:chOff x="6276507" y="-113256"/>
              <a:chExt cx="4493093" cy="285240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5D14D9-6196-FB80-B30C-0825E569EFC9}"/>
                  </a:ext>
                </a:extLst>
              </p:cNvPr>
              <p:cNvGrpSpPr/>
              <p:nvPr/>
            </p:nvGrpSpPr>
            <p:grpSpPr>
              <a:xfrm>
                <a:off x="6276507" y="-113256"/>
                <a:ext cx="4493093" cy="2852408"/>
                <a:chOff x="1229085" y="3257893"/>
                <a:chExt cx="4493093" cy="2852408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1DA019B-DF3F-3882-CAA1-4A392543BB6B}"/>
                    </a:ext>
                  </a:extLst>
                </p:cNvPr>
                <p:cNvSpPr/>
                <p:nvPr/>
              </p:nvSpPr>
              <p:spPr>
                <a:xfrm>
                  <a:off x="1229085" y="3257893"/>
                  <a:ext cx="4493093" cy="285240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E7F92C5-8698-2682-2755-19D9423A5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4316" y="5650029"/>
                  <a:ext cx="383245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0006C1BF-60BD-7B16-BF57-98E3AF0E05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4316" y="3505200"/>
                  <a:ext cx="0" cy="21448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2C5A845-2939-E893-3E36-545F940F9234}"/>
                    </a:ext>
                  </a:extLst>
                </p:cNvPr>
                <p:cNvSpPr txBox="1"/>
                <p:nvPr/>
              </p:nvSpPr>
              <p:spPr>
                <a:xfrm>
                  <a:off x="2345075" y="5662533"/>
                  <a:ext cx="26084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Unique Access Count: U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432D05-07E6-749F-3E77-C6FD2610354F}"/>
                    </a:ext>
                  </a:extLst>
                </p:cNvPr>
                <p:cNvSpPr txBox="1"/>
                <p:nvPr/>
              </p:nvSpPr>
              <p:spPr>
                <a:xfrm rot="16200000">
                  <a:off x="488661" y="4443922"/>
                  <a:ext cx="18501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Access Count: N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3BEA1DA-9D19-A667-C601-CE48CEC0504D}"/>
                    </a:ext>
                  </a:extLst>
                </p:cNvPr>
                <p:cNvSpPr txBox="1"/>
                <p:nvPr/>
              </p:nvSpPr>
              <p:spPr>
                <a:xfrm>
                  <a:off x="3576195" y="3601337"/>
                  <a:ext cx="20139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Cardinality Curve</a:t>
                  </a:r>
                </a:p>
              </p:txBody>
            </p:sp>
          </p:grp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8C58EF3E-3E9D-8CCD-366C-B11E784BC4BB}"/>
                  </a:ext>
                </a:extLst>
              </p:cNvPr>
              <p:cNvSpPr/>
              <p:nvPr/>
            </p:nvSpPr>
            <p:spPr>
              <a:xfrm>
                <a:off x="6705600" y="167325"/>
                <a:ext cx="1736425" cy="2104820"/>
              </a:xfrm>
              <a:custGeom>
                <a:avLst/>
                <a:gdLst>
                  <a:gd name="connsiteX0" fmla="*/ 0 w 3537527"/>
                  <a:gd name="connsiteY0" fmla="*/ 2549236 h 2549236"/>
                  <a:gd name="connsiteX1" fmla="*/ 1228436 w 3537527"/>
                  <a:gd name="connsiteY1" fmla="*/ 2216727 h 2549236"/>
                  <a:gd name="connsiteX2" fmla="*/ 2697018 w 3537527"/>
                  <a:gd name="connsiteY2" fmla="*/ 1274618 h 2549236"/>
                  <a:gd name="connsiteX3" fmla="*/ 3537527 w 3537527"/>
                  <a:gd name="connsiteY3" fmla="*/ 0 h 25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527" h="2549236">
                    <a:moveTo>
                      <a:pt x="0" y="2549236"/>
                    </a:moveTo>
                    <a:cubicBezTo>
                      <a:pt x="389466" y="2489199"/>
                      <a:pt x="778933" y="2429163"/>
                      <a:pt x="1228436" y="2216727"/>
                    </a:cubicBezTo>
                    <a:cubicBezTo>
                      <a:pt x="1677939" y="2004291"/>
                      <a:pt x="2312169" y="1644073"/>
                      <a:pt x="2697018" y="1274618"/>
                    </a:cubicBezTo>
                    <a:cubicBezTo>
                      <a:pt x="3081867" y="905163"/>
                      <a:pt x="3474412" y="116994"/>
                      <a:pt x="3537527" y="0"/>
                    </a:cubicBezTo>
                  </a:path>
                </a:pathLst>
              </a:cu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ounded Rectangular Callout 43">
              <a:extLst>
                <a:ext uri="{FF2B5EF4-FFF2-40B4-BE49-F238E27FC236}">
                  <a16:creationId xmlns:a16="http://schemas.microsoft.com/office/drawing/2014/main" id="{58D90E8F-7876-B687-A033-BA9D07CE4EA9}"/>
                </a:ext>
              </a:extLst>
            </p:cNvPr>
            <p:cNvSpPr/>
            <p:nvPr/>
          </p:nvSpPr>
          <p:spPr>
            <a:xfrm>
              <a:off x="6096000" y="2213671"/>
              <a:ext cx="5538528" cy="1057554"/>
            </a:xfrm>
            <a:prstGeom prst="wedgeRoundRectCallout">
              <a:avLst>
                <a:gd name="adj1" fmla="val -47650"/>
                <a:gd name="adj2" fmla="val 9196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2. Cardinality curves can be constructed efficiently using probabilistic data structures </a:t>
              </a:r>
              <a:r>
                <a:rPr lang="en-US" sz="2000" b="1" i="1" u="sng" dirty="0">
                  <a:solidFill>
                    <a:srgbClr val="FF0000"/>
                  </a:solidFill>
                </a:rPr>
                <a:t>without keeping track of stack distances</a:t>
              </a:r>
              <a:r>
                <a:rPr lang="en-US" sz="2000" b="1" i="1" dirty="0">
                  <a:solidFill>
                    <a:schemeClr val="tx1"/>
                  </a:solidFill>
                </a:rPr>
                <a:t>!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719B60-B2CB-EABE-FD9A-57B8CC7FDF51}"/>
                </a:ext>
              </a:extLst>
            </p:cNvPr>
            <p:cNvGrpSpPr/>
            <p:nvPr/>
          </p:nvGrpSpPr>
          <p:grpSpPr>
            <a:xfrm>
              <a:off x="4341681" y="3812426"/>
              <a:ext cx="1140044" cy="1736918"/>
              <a:chOff x="4162327" y="4000107"/>
              <a:chExt cx="1140044" cy="173691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C451364-023D-9EA9-688C-FB1DE5A9FD55}"/>
                  </a:ext>
                </a:extLst>
              </p:cNvPr>
              <p:cNvCxnSpPr/>
              <p:nvPr/>
            </p:nvCxnSpPr>
            <p:spPr>
              <a:xfrm>
                <a:off x="4165174" y="4014732"/>
                <a:ext cx="1137197" cy="172229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3F4095E-31EC-8594-D5B3-B51510F613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2327" y="4000107"/>
                <a:ext cx="1137197" cy="172229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ounded Rectangular Callout 58">
            <a:extLst>
              <a:ext uri="{FF2B5EF4-FFF2-40B4-BE49-F238E27FC236}">
                <a16:creationId xmlns:a16="http://schemas.microsoft.com/office/drawing/2014/main" id="{D40146AE-8911-F394-91DC-1DCB1CA569FF}"/>
              </a:ext>
            </a:extLst>
          </p:cNvPr>
          <p:cNvSpPr/>
          <p:nvPr/>
        </p:nvSpPr>
        <p:spPr>
          <a:xfrm>
            <a:off x="849131" y="2512125"/>
            <a:ext cx="5112690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1. The </a:t>
            </a:r>
            <a:r>
              <a:rPr lang="en-US" sz="2000" b="1" i="1" dirty="0" err="1">
                <a:solidFill>
                  <a:schemeClr val="tx1"/>
                </a:solidFill>
              </a:rPr>
              <a:t>LRU</a:t>
            </a:r>
            <a:r>
              <a:rPr lang="en-US" sz="2000" b="1" i="1" dirty="0">
                <a:solidFill>
                  <a:schemeClr val="tx1"/>
                </a:solidFill>
              </a:rPr>
              <a:t> stack behavior seems to be related with the evolution of cardinality!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9F821-9A24-835D-5AB0-2D00235E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577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2695 -0.00695 0.05468 -0.01111 0.05468 -0.04144 C 0.05468 -0.07292 0.02695 -0.13102 -0.00026 -0.18866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94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026 0.0451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4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0013 0.0467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039 0.0469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3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4.16667E-7 0.04861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8" grpId="0" animBg="1"/>
      <p:bldP spid="11" grpId="0"/>
      <p:bldP spid="11" grpId="1"/>
      <p:bldP spid="15" grpId="0"/>
      <p:bldP spid="15" grpId="1"/>
      <p:bldP spid="16" grpId="0" animBg="1"/>
      <p:bldP spid="16" grpId="1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BA9A4-9CC0-62AB-EE8F-43FB17B5E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A6CA-4269-EA9D-CB07-2C170A4C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Converting a Cardinality Curve into a Miss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FE57B-B596-0501-6AEE-31C70B68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119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Goal: </a:t>
            </a:r>
            <a:r>
              <a:rPr lang="en-US" sz="2400" dirty="0"/>
              <a:t>to construct a miss curve without keeping track of the </a:t>
            </a:r>
            <a:r>
              <a:rPr lang="en-US" sz="2400" dirty="0" err="1"/>
              <a:t>LRU</a:t>
            </a:r>
            <a:r>
              <a:rPr lang="en-US" sz="2400" dirty="0"/>
              <a:t> stack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Our insights: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Cardinality observation can be fundamentally modeled as a series of </a:t>
            </a:r>
            <a:r>
              <a:rPr lang="en-US" sz="2000" b="1" i="1" dirty="0">
                <a:solidFill>
                  <a:srgbClr val="FF0000"/>
                </a:solidFill>
              </a:rPr>
              <a:t>Bernoulli trials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parameter of each Bernoulli trial is related with the stack distance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F271A-87FC-6C64-4421-B84E221D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5B9ED-C09F-4321-4971-E5ED818A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3FC709-DCE8-E6A0-4D59-CFA518917A44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1D803B6F-4959-C5DB-C254-97FDC2D74385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3FBF74-6438-D9F4-71AB-734B61B81BE2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A2A7F1-9B6F-01F2-C71B-4CB546C89F34}"/>
              </a:ext>
            </a:extLst>
          </p:cNvPr>
          <p:cNvSpPr txBox="1"/>
          <p:nvPr/>
        </p:nvSpPr>
        <p:spPr>
          <a:xfrm>
            <a:off x="4090601" y="3602142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DDDF36-961E-DCD9-007F-B3030F9DF342}"/>
              </a:ext>
            </a:extLst>
          </p:cNvPr>
          <p:cNvSpPr txBox="1"/>
          <p:nvPr/>
        </p:nvSpPr>
        <p:spPr>
          <a:xfrm>
            <a:off x="5274667" y="368609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BFC72F-1974-FD72-49BF-3E2452D00524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B2B3F24-684E-457C-011E-2074002331F6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4DC325D-A119-8335-EDD0-5D69DEFCFA5C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F01F7EE-0FFC-9C57-1B7E-C661EACC2D63}"/>
              </a:ext>
            </a:extLst>
          </p:cNvPr>
          <p:cNvSpPr/>
          <p:nvPr/>
        </p:nvSpPr>
        <p:spPr>
          <a:xfrm>
            <a:off x="4472498" y="5282492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D360AD-C2CE-1960-A19F-B88F504E5562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B920A2-F1D0-F4B7-0F4A-676943AEDD85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6E93FA-44D7-E337-9033-021B2B2E14A7}"/>
              </a:ext>
            </a:extLst>
          </p:cNvPr>
          <p:cNvSpPr/>
          <p:nvPr/>
        </p:nvSpPr>
        <p:spPr>
          <a:xfrm>
            <a:off x="4470767" y="463675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04DE66-3EBE-B931-5D85-A66D3C766528}"/>
              </a:ext>
            </a:extLst>
          </p:cNvPr>
          <p:cNvSpPr txBox="1"/>
          <p:nvPr/>
        </p:nvSpPr>
        <p:spPr>
          <a:xfrm>
            <a:off x="2473555" y="3886428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241470-9AE5-D33F-127F-09CCA6E57632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F61B6B2B-DA8D-ED22-E001-A47FE94DED30}"/>
              </a:ext>
            </a:extLst>
          </p:cNvPr>
          <p:cNvSpPr/>
          <p:nvPr/>
        </p:nvSpPr>
        <p:spPr>
          <a:xfrm>
            <a:off x="6713574" y="2640631"/>
            <a:ext cx="4833418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chemeClr val="tx1"/>
                </a:solidFill>
              </a:rPr>
              <a:t>How do we identify </a:t>
            </a:r>
            <a:r>
              <a:rPr lang="en-US" sz="2000" b="1" i="1" dirty="0" err="1">
                <a:solidFill>
                  <a:schemeClr val="tx1"/>
                </a:solidFill>
              </a:rPr>
              <a:t>P</a:t>
            </a:r>
            <a:r>
              <a:rPr lang="en-US" sz="2000" b="1" i="1" baseline="-25000" dirty="0" err="1">
                <a:solidFill>
                  <a:schemeClr val="tx1"/>
                </a:solidFill>
              </a:rPr>
              <a:t>0</a:t>
            </a:r>
            <a:r>
              <a:rPr lang="en-US" sz="2000" b="1" i="1" dirty="0">
                <a:solidFill>
                  <a:schemeClr val="tx1"/>
                </a:solidFill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</a:rPr>
              <a:t>P</a:t>
            </a:r>
            <a:r>
              <a:rPr lang="en-US" sz="2000" b="1" i="1" baseline="-25000" dirty="0" err="1">
                <a:solidFill>
                  <a:schemeClr val="tx1"/>
                </a:solidFill>
              </a:rPr>
              <a:t>1</a:t>
            </a:r>
            <a:r>
              <a:rPr lang="en-US" sz="2000" b="1" i="1" dirty="0">
                <a:solidFill>
                  <a:schemeClr val="tx1"/>
                </a:solidFill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</a:rPr>
              <a:t>P</a:t>
            </a:r>
            <a:r>
              <a:rPr lang="en-US" sz="2000" b="1" i="1" baseline="-25000" dirty="0" err="1">
                <a:solidFill>
                  <a:schemeClr val="tx1"/>
                </a:solidFill>
              </a:rPr>
              <a:t>2</a:t>
            </a:r>
            <a:r>
              <a:rPr lang="en-US" sz="2000" b="1" i="1" dirty="0">
                <a:solidFill>
                  <a:schemeClr val="tx1"/>
                </a:solidFill>
              </a:rPr>
              <a:t>, … </a:t>
            </a:r>
            <a:r>
              <a:rPr lang="en-US" sz="2000" b="1" i="1" dirty="0">
                <a:solidFill>
                  <a:srgbClr val="FF0000"/>
                </a:solidFill>
              </a:rPr>
              <a:t>without keeping track of stack distances </a:t>
            </a:r>
            <a:r>
              <a:rPr lang="en-US" sz="2000" b="1" i="1" dirty="0">
                <a:solidFill>
                  <a:schemeClr val="tx1"/>
                </a:solidFill>
              </a:rPr>
              <a:t>but from the cardinality curve?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DF28EF-F39D-C521-1F87-77EECE452799}"/>
              </a:ext>
            </a:extLst>
          </p:cNvPr>
          <p:cNvSpPr txBox="1"/>
          <p:nvPr/>
        </p:nvSpPr>
        <p:spPr>
          <a:xfrm>
            <a:off x="5398888" y="3918165"/>
            <a:ext cx="43633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P</a:t>
            </a:r>
            <a:r>
              <a:rPr lang="en-US" sz="2100" baseline="-25000" dirty="0" err="1"/>
              <a:t>0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1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2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3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4</a:t>
            </a:r>
            <a:endParaRPr lang="en-US" sz="2100" baseline="-25000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6F61E4-7EB3-D978-4D2B-49939A522A47}"/>
              </a:ext>
            </a:extLst>
          </p:cNvPr>
          <p:cNvGrpSpPr/>
          <p:nvPr/>
        </p:nvGrpSpPr>
        <p:grpSpPr>
          <a:xfrm>
            <a:off x="5363336" y="3954510"/>
            <a:ext cx="1851871" cy="1708159"/>
            <a:chOff x="5363336" y="3954510"/>
            <a:chExt cx="1851871" cy="170815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AF4D88E-D1C0-9413-1D4E-2E37AE297048}"/>
                </a:ext>
              </a:extLst>
            </p:cNvPr>
            <p:cNvSpPr/>
            <p:nvPr/>
          </p:nvSpPr>
          <p:spPr>
            <a:xfrm>
              <a:off x="5363336" y="3954510"/>
              <a:ext cx="505282" cy="17081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15F15E3-B515-4E99-F07F-41A05E62B4C7}"/>
                </a:ext>
              </a:extLst>
            </p:cNvPr>
            <p:cNvSpPr txBox="1"/>
            <p:nvPr/>
          </p:nvSpPr>
          <p:spPr>
            <a:xfrm>
              <a:off x="5892409" y="3958871"/>
              <a:ext cx="13227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Access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Probability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021A24-64B9-B307-1050-E87C434876AD}"/>
              </a:ext>
            </a:extLst>
          </p:cNvPr>
          <p:cNvGrpSpPr/>
          <p:nvPr/>
        </p:nvGrpSpPr>
        <p:grpSpPr>
          <a:xfrm>
            <a:off x="840127" y="3429000"/>
            <a:ext cx="5096873" cy="2852408"/>
            <a:chOff x="914399" y="3257893"/>
            <a:chExt cx="5096873" cy="2852408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70C9C45-A105-43A6-130E-07E73AA33A5B}"/>
                </a:ext>
              </a:extLst>
            </p:cNvPr>
            <p:cNvSpPr/>
            <p:nvPr/>
          </p:nvSpPr>
          <p:spPr>
            <a:xfrm>
              <a:off x="914399" y="3257893"/>
              <a:ext cx="5096873" cy="28524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9C22B3B-7CC8-DA5D-FA9A-60A1748CFFBB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16" y="5650029"/>
              <a:ext cx="38324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56ABD21-BD28-9FAC-1A40-107CA4972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4316" y="3505200"/>
              <a:ext cx="0" cy="21448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BC674F-6AA0-70D0-B899-9BC62AD38251}"/>
                </a:ext>
              </a:extLst>
            </p:cNvPr>
            <p:cNvSpPr txBox="1"/>
            <p:nvPr/>
          </p:nvSpPr>
          <p:spPr>
            <a:xfrm>
              <a:off x="2840068" y="5679328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Capacity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A6A545-F3FF-8233-A3BE-F910F7F2B676}"/>
                </a:ext>
              </a:extLst>
            </p:cNvPr>
            <p:cNvSpPr txBox="1"/>
            <p:nvPr/>
          </p:nvSpPr>
          <p:spPr>
            <a:xfrm rot="16200000">
              <a:off x="437105" y="4443922"/>
              <a:ext cx="1953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Miss Ratio or Freq</a:t>
              </a:r>
            </a:p>
          </p:txBody>
        </p:sp>
        <p:cxnSp>
          <p:nvCxnSpPr>
            <p:cNvPr id="81" name="Curved Connector 80">
              <a:extLst>
                <a:ext uri="{FF2B5EF4-FFF2-40B4-BE49-F238E27FC236}">
                  <a16:creationId xmlns:a16="http://schemas.microsoft.com/office/drawing/2014/main" id="{3EF0F733-9BBA-462D-CA9A-BD52A0260C07}"/>
                </a:ext>
              </a:extLst>
            </p:cNvPr>
            <p:cNvCxnSpPr/>
            <p:nvPr/>
          </p:nvCxnSpPr>
          <p:spPr>
            <a:xfrm>
              <a:off x="1644316" y="4001294"/>
              <a:ext cx="3647793" cy="1533232"/>
            </a:xfrm>
            <a:prstGeom prst="curvedConnector3">
              <a:avLst>
                <a:gd name="adj1" fmla="val 29155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D59050A-DF5F-7819-AAD1-A35BFCA964CB}"/>
                </a:ext>
              </a:extLst>
            </p:cNvPr>
            <p:cNvSpPr txBox="1"/>
            <p:nvPr/>
          </p:nvSpPr>
          <p:spPr>
            <a:xfrm>
              <a:off x="4570217" y="3272985"/>
              <a:ext cx="1346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Miss Curve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0DE82B9-3E36-3865-F06F-1626C0E57921}"/>
              </a:ext>
            </a:extLst>
          </p:cNvPr>
          <p:cNvGrpSpPr/>
          <p:nvPr/>
        </p:nvGrpSpPr>
        <p:grpSpPr>
          <a:xfrm>
            <a:off x="6323384" y="3573107"/>
            <a:ext cx="5156117" cy="2678831"/>
            <a:chOff x="6323384" y="3573107"/>
            <a:chExt cx="5156117" cy="2678831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A7B7519-4625-6D51-0CBD-A772ECCB3A3B}"/>
                </a:ext>
              </a:extLst>
            </p:cNvPr>
            <p:cNvGrpSpPr/>
            <p:nvPr/>
          </p:nvGrpSpPr>
          <p:grpSpPr>
            <a:xfrm>
              <a:off x="6323384" y="3826456"/>
              <a:ext cx="5156117" cy="2425482"/>
              <a:chOff x="6323384" y="3826456"/>
              <a:chExt cx="5156117" cy="2425482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A4D23BFD-0EAC-9753-FF68-1D915075D3E7}"/>
                  </a:ext>
                </a:extLst>
              </p:cNvPr>
              <p:cNvGrpSpPr/>
              <p:nvPr/>
            </p:nvGrpSpPr>
            <p:grpSpPr>
              <a:xfrm>
                <a:off x="7338679" y="3826456"/>
                <a:ext cx="4140822" cy="2425482"/>
                <a:chOff x="6840687" y="3811369"/>
                <a:chExt cx="4140822" cy="2425482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76FA583B-BFD3-4B8C-C053-27DBCDF6E231}"/>
                    </a:ext>
                  </a:extLst>
                </p:cNvPr>
                <p:cNvGrpSpPr/>
                <p:nvPr/>
              </p:nvGrpSpPr>
              <p:grpSpPr>
                <a:xfrm>
                  <a:off x="7273805" y="3867772"/>
                  <a:ext cx="3707704" cy="1869237"/>
                  <a:chOff x="6976997" y="3886428"/>
                  <a:chExt cx="3707704" cy="1869237"/>
                </a:xfrm>
              </p:grpSpPr>
              <p:cxnSp>
                <p:nvCxnSpPr>
                  <p:cNvPr id="84" name="Straight Arrow Connector 83">
                    <a:extLst>
                      <a:ext uri="{FF2B5EF4-FFF2-40B4-BE49-F238E27FC236}">
                        <a16:creationId xmlns:a16="http://schemas.microsoft.com/office/drawing/2014/main" id="{FB441430-F3B8-16EE-B025-749CB9EA41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6997" y="5755665"/>
                    <a:ext cx="3707704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Arrow Connector 84">
                    <a:extLst>
                      <a:ext uri="{FF2B5EF4-FFF2-40B4-BE49-F238E27FC236}">
                        <a16:creationId xmlns:a16="http://schemas.microsoft.com/office/drawing/2014/main" id="{4F1BE7E8-5227-FE6A-EBCE-A4D04157AB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76997" y="3886428"/>
                    <a:ext cx="0" cy="185816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6425163-96B4-168A-6D5A-BFBEA572A760}"/>
                    </a:ext>
                  </a:extLst>
                </p:cNvPr>
                <p:cNvSpPr txBox="1"/>
                <p:nvPr/>
              </p:nvSpPr>
              <p:spPr>
                <a:xfrm>
                  <a:off x="8187161" y="5867519"/>
                  <a:ext cx="1685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Stack Distance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6A60BDA-90B0-9679-FEE5-81E5BD8A9379}"/>
                    </a:ext>
                  </a:extLst>
                </p:cNvPr>
                <p:cNvSpPr txBox="1"/>
                <p:nvPr/>
              </p:nvSpPr>
              <p:spPr>
                <a:xfrm rot="16200000">
                  <a:off x="6022995" y="4629061"/>
                  <a:ext cx="2004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Access Frequency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FC8AFB60-D306-83BD-AB72-54126BC77143}"/>
                    </a:ext>
                  </a:extLst>
                </p:cNvPr>
                <p:cNvSpPr/>
                <p:nvPr/>
              </p:nvSpPr>
              <p:spPr>
                <a:xfrm>
                  <a:off x="7465513" y="5606500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9AE54DE0-E046-3787-5B95-76784F45D8AA}"/>
                    </a:ext>
                  </a:extLst>
                </p:cNvPr>
                <p:cNvSpPr/>
                <p:nvPr/>
              </p:nvSpPr>
              <p:spPr>
                <a:xfrm>
                  <a:off x="8000462" y="560649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D995282E-9083-D567-769F-8358DF2C9F7D}"/>
                    </a:ext>
                  </a:extLst>
                </p:cNvPr>
                <p:cNvSpPr/>
                <p:nvPr/>
              </p:nvSpPr>
              <p:spPr>
                <a:xfrm>
                  <a:off x="7465513" y="5480465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A32320F-B8A5-5CFC-B7CB-8D3B169840E1}"/>
                    </a:ext>
                  </a:extLst>
                </p:cNvPr>
                <p:cNvSpPr/>
                <p:nvPr/>
              </p:nvSpPr>
              <p:spPr>
                <a:xfrm>
                  <a:off x="7465513" y="5355494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DE5C838-B67C-E61A-0A24-5F7E7A0AEB83}"/>
                    </a:ext>
                  </a:extLst>
                </p:cNvPr>
                <p:cNvSpPr/>
                <p:nvPr/>
              </p:nvSpPr>
              <p:spPr>
                <a:xfrm>
                  <a:off x="8000462" y="547598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52E39FE-F885-4829-C02C-F2ECE200143E}"/>
                    </a:ext>
                  </a:extLst>
                </p:cNvPr>
                <p:cNvSpPr/>
                <p:nvPr/>
              </p:nvSpPr>
              <p:spPr>
                <a:xfrm>
                  <a:off x="7465513" y="522945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309A2A2-5593-C2BE-987A-C08AF0C99D19}"/>
                    </a:ext>
                  </a:extLst>
                </p:cNvPr>
                <p:cNvSpPr/>
                <p:nvPr/>
              </p:nvSpPr>
              <p:spPr>
                <a:xfrm>
                  <a:off x="7465513" y="5101186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C9E5BB85-56DA-2285-2AFA-4E3C5721F6F7}"/>
                    </a:ext>
                  </a:extLst>
                </p:cNvPr>
                <p:cNvSpPr/>
                <p:nvPr/>
              </p:nvSpPr>
              <p:spPr>
                <a:xfrm>
                  <a:off x="7465513" y="4975151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D09455C-1A25-D5D4-B21B-BE2AC943188B}"/>
                    </a:ext>
                  </a:extLst>
                </p:cNvPr>
                <p:cNvSpPr/>
                <p:nvPr/>
              </p:nvSpPr>
              <p:spPr>
                <a:xfrm>
                  <a:off x="7465513" y="4850180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5B0FA72-A6BF-2DB3-5869-324203370E20}"/>
                    </a:ext>
                  </a:extLst>
                </p:cNvPr>
                <p:cNvSpPr/>
                <p:nvPr/>
              </p:nvSpPr>
              <p:spPr>
                <a:xfrm>
                  <a:off x="7465513" y="4724145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90BA768-27BD-6B2D-12EC-3A12C639CFDE}"/>
                    </a:ext>
                  </a:extLst>
                </p:cNvPr>
                <p:cNvSpPr/>
                <p:nvPr/>
              </p:nvSpPr>
              <p:spPr>
                <a:xfrm>
                  <a:off x="7465513" y="4606817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D0548041-1236-2F63-BD8A-36C7DF0481E6}"/>
                    </a:ext>
                  </a:extLst>
                </p:cNvPr>
                <p:cNvSpPr/>
                <p:nvPr/>
              </p:nvSpPr>
              <p:spPr>
                <a:xfrm>
                  <a:off x="7465513" y="4481846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028D5A80-DAD2-CE11-4C86-33CF9C8176D1}"/>
                    </a:ext>
                  </a:extLst>
                </p:cNvPr>
                <p:cNvSpPr/>
                <p:nvPr/>
              </p:nvSpPr>
              <p:spPr>
                <a:xfrm>
                  <a:off x="7465513" y="4355811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4C82587-E802-FB22-B20E-C9104D632BDE}"/>
                    </a:ext>
                  </a:extLst>
                </p:cNvPr>
                <p:cNvSpPr/>
                <p:nvPr/>
              </p:nvSpPr>
              <p:spPr>
                <a:xfrm>
                  <a:off x="8000462" y="5348370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E4DAACD-4560-519C-3946-58DF0BC3A3A0}"/>
                    </a:ext>
                  </a:extLst>
                </p:cNvPr>
                <p:cNvSpPr/>
                <p:nvPr/>
              </p:nvSpPr>
              <p:spPr>
                <a:xfrm>
                  <a:off x="8000462" y="5222335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CAE5350-395D-056B-3602-4271B5E054A3}"/>
                    </a:ext>
                  </a:extLst>
                </p:cNvPr>
                <p:cNvSpPr/>
                <p:nvPr/>
              </p:nvSpPr>
              <p:spPr>
                <a:xfrm>
                  <a:off x="8000462" y="5097364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7F81F48F-E818-ADE9-31F1-BE33BE2A2FCE}"/>
                    </a:ext>
                  </a:extLst>
                </p:cNvPr>
                <p:cNvSpPr/>
                <p:nvPr/>
              </p:nvSpPr>
              <p:spPr>
                <a:xfrm>
                  <a:off x="8000462" y="497132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D2CF714-F86E-C68F-01EC-8B54C099EC4F}"/>
                    </a:ext>
                  </a:extLst>
                </p:cNvPr>
                <p:cNvSpPr/>
                <p:nvPr/>
              </p:nvSpPr>
              <p:spPr>
                <a:xfrm>
                  <a:off x="7465513" y="422450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87C97340-A059-A6E6-CD1A-EA72D9AC5C17}"/>
                    </a:ext>
                  </a:extLst>
                </p:cNvPr>
                <p:cNvSpPr/>
                <p:nvPr/>
              </p:nvSpPr>
              <p:spPr>
                <a:xfrm>
                  <a:off x="7465513" y="4098474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5B36907-F44A-2655-F055-F4885AB7E62B}"/>
                    </a:ext>
                  </a:extLst>
                </p:cNvPr>
                <p:cNvSpPr/>
                <p:nvPr/>
              </p:nvSpPr>
              <p:spPr>
                <a:xfrm>
                  <a:off x="8000462" y="4847410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3A7E723-7C67-4DBF-ED40-58A7FC178723}"/>
                    </a:ext>
                  </a:extLst>
                </p:cNvPr>
                <p:cNvSpPr/>
                <p:nvPr/>
              </p:nvSpPr>
              <p:spPr>
                <a:xfrm>
                  <a:off x="8000462" y="4721375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67023017-12CD-8042-E04C-A7D15D4CB38E}"/>
                    </a:ext>
                  </a:extLst>
                </p:cNvPr>
                <p:cNvSpPr/>
                <p:nvPr/>
              </p:nvSpPr>
              <p:spPr>
                <a:xfrm>
                  <a:off x="8535411" y="5608211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D309BD4C-C54B-D21F-595A-F001A427E54E}"/>
                    </a:ext>
                  </a:extLst>
                </p:cNvPr>
                <p:cNvSpPr/>
                <p:nvPr/>
              </p:nvSpPr>
              <p:spPr>
                <a:xfrm>
                  <a:off x="8535411" y="5482176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EE7DD56F-CD25-11AD-3663-9FFCF3F82E9C}"/>
                    </a:ext>
                  </a:extLst>
                </p:cNvPr>
                <p:cNvSpPr/>
                <p:nvPr/>
              </p:nvSpPr>
              <p:spPr>
                <a:xfrm>
                  <a:off x="8535411" y="5358257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86C70AD-ADAC-B821-2C3A-424539414270}"/>
                    </a:ext>
                  </a:extLst>
                </p:cNvPr>
                <p:cNvSpPr/>
                <p:nvPr/>
              </p:nvSpPr>
              <p:spPr>
                <a:xfrm>
                  <a:off x="8535411" y="5232222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74E6604-8E61-19F7-80D9-D55B2D3EFC21}"/>
                    </a:ext>
                  </a:extLst>
                </p:cNvPr>
                <p:cNvSpPr/>
                <p:nvPr/>
              </p:nvSpPr>
              <p:spPr>
                <a:xfrm>
                  <a:off x="9071287" y="561374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0834143-308C-BC57-CF34-AB5A115A6826}"/>
                    </a:ext>
                  </a:extLst>
                </p:cNvPr>
                <p:cNvSpPr/>
                <p:nvPr/>
              </p:nvSpPr>
              <p:spPr>
                <a:xfrm>
                  <a:off x="9071287" y="5487714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EFF8C6B-81AE-C957-E063-C839815F9E93}"/>
                    </a:ext>
                  </a:extLst>
                </p:cNvPr>
                <p:cNvSpPr/>
                <p:nvPr/>
              </p:nvSpPr>
              <p:spPr>
                <a:xfrm>
                  <a:off x="9071287" y="5363795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6ADB6FF3-EE17-A5DF-681C-4A2271297A02}"/>
                    </a:ext>
                  </a:extLst>
                </p:cNvPr>
                <p:cNvSpPr/>
                <p:nvPr/>
              </p:nvSpPr>
              <p:spPr>
                <a:xfrm>
                  <a:off x="9071287" y="5237760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4CF6FF7-F884-86FF-0519-9A3D9C00AF8F}"/>
                    </a:ext>
                  </a:extLst>
                </p:cNvPr>
                <p:cNvSpPr/>
                <p:nvPr/>
              </p:nvSpPr>
              <p:spPr>
                <a:xfrm>
                  <a:off x="8535411" y="5118261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C585F85-18E3-12F7-3372-53126A011B47}"/>
                    </a:ext>
                  </a:extLst>
                </p:cNvPr>
                <p:cNvSpPr/>
                <p:nvPr/>
              </p:nvSpPr>
              <p:spPr>
                <a:xfrm>
                  <a:off x="8535411" y="4992226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5B5C036-2743-97CF-2098-7B3208A17D23}"/>
                    </a:ext>
                  </a:extLst>
                </p:cNvPr>
                <p:cNvSpPr/>
                <p:nvPr/>
              </p:nvSpPr>
              <p:spPr>
                <a:xfrm>
                  <a:off x="7465513" y="3986485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04E532DF-E4EF-3C07-6653-1166D48A6A8D}"/>
                    </a:ext>
                  </a:extLst>
                </p:cNvPr>
                <p:cNvSpPr/>
                <p:nvPr/>
              </p:nvSpPr>
              <p:spPr>
                <a:xfrm>
                  <a:off x="8000462" y="4596404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D56E775C-EF2F-C14E-04DA-75679B9D33F2}"/>
                    </a:ext>
                  </a:extLst>
                </p:cNvPr>
                <p:cNvSpPr/>
                <p:nvPr/>
              </p:nvSpPr>
              <p:spPr>
                <a:xfrm>
                  <a:off x="8000462" y="4470369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000B9F62-0189-12E3-FC52-68906856C33A}"/>
                    </a:ext>
                  </a:extLst>
                </p:cNvPr>
                <p:cNvSpPr/>
                <p:nvPr/>
              </p:nvSpPr>
              <p:spPr>
                <a:xfrm>
                  <a:off x="9605309" y="5605446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654E4E2-1EF2-C593-BE00-BFED68F10155}"/>
                    </a:ext>
                  </a:extLst>
                </p:cNvPr>
                <p:cNvSpPr/>
                <p:nvPr/>
              </p:nvSpPr>
              <p:spPr>
                <a:xfrm>
                  <a:off x="9605309" y="5481527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453F4E5-991E-31DF-96A7-DE2C24C844E9}"/>
                    </a:ext>
                  </a:extLst>
                </p:cNvPr>
                <p:cNvSpPr/>
                <p:nvPr/>
              </p:nvSpPr>
              <p:spPr>
                <a:xfrm>
                  <a:off x="9605309" y="5355492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69A20074-4278-F315-FD76-E9A4EBAE979D}"/>
                    </a:ext>
                  </a:extLst>
                </p:cNvPr>
                <p:cNvSpPr/>
                <p:nvPr/>
              </p:nvSpPr>
              <p:spPr>
                <a:xfrm>
                  <a:off x="10141185" y="5618491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B04ED28F-5239-8C1B-5E9C-F34813B9403C}"/>
                    </a:ext>
                  </a:extLst>
                </p:cNvPr>
                <p:cNvSpPr/>
                <p:nvPr/>
              </p:nvSpPr>
              <p:spPr>
                <a:xfrm>
                  <a:off x="10141185" y="5492456"/>
                  <a:ext cx="343242" cy="120497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2CD29A1-73C8-6295-F3F7-150519FCE191}"/>
                  </a:ext>
                </a:extLst>
              </p:cNvPr>
              <p:cNvSpPr txBox="1"/>
              <p:nvPr/>
            </p:nvSpPr>
            <p:spPr>
              <a:xfrm>
                <a:off x="6323384" y="4111121"/>
                <a:ext cx="84189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/>
                  <a:t>=</a:t>
                </a:r>
                <a:endParaRPr lang="en-US" dirty="0"/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51B46B1-1D30-352A-E168-799A35732E25}"/>
                </a:ext>
              </a:extLst>
            </p:cNvPr>
            <p:cNvSpPr txBox="1"/>
            <p:nvPr/>
          </p:nvSpPr>
          <p:spPr>
            <a:xfrm>
              <a:off x="7894654" y="3573107"/>
              <a:ext cx="43633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err="1"/>
                <a:t>P</a:t>
              </a:r>
              <a:r>
                <a:rPr lang="en-US" sz="2100" baseline="-25000" dirty="0" err="1"/>
                <a:t>0</a:t>
              </a:r>
              <a:endParaRPr lang="en-US" sz="2100" baseline="-25000" dirty="0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0720BFB-F09C-4927-9A8F-671CF1490E61}"/>
                </a:ext>
              </a:extLst>
            </p:cNvPr>
            <p:cNvSpPr txBox="1"/>
            <p:nvPr/>
          </p:nvSpPr>
          <p:spPr>
            <a:xfrm>
              <a:off x="8462690" y="4067054"/>
              <a:ext cx="43633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err="1"/>
                <a:t>P</a:t>
              </a:r>
              <a:r>
                <a:rPr lang="en-US" sz="2100" baseline="-25000" dirty="0" err="1"/>
                <a:t>1</a:t>
              </a:r>
              <a:endParaRPr lang="en-US" sz="2100" baseline="-25000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A68DC6D-0252-1D8A-CB93-CFD652E56EBF}"/>
                </a:ext>
              </a:extLst>
            </p:cNvPr>
            <p:cNvSpPr txBox="1"/>
            <p:nvPr/>
          </p:nvSpPr>
          <p:spPr>
            <a:xfrm>
              <a:off x="8993781" y="4600840"/>
              <a:ext cx="43633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err="1"/>
                <a:t>P</a:t>
              </a:r>
              <a:r>
                <a:rPr lang="en-US" sz="2100" baseline="-25000" dirty="0" err="1"/>
                <a:t>2</a:t>
              </a:r>
              <a:endParaRPr lang="en-US" sz="2100" baseline="-25000" dirty="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1ADC8E3-A7EE-5027-78A3-E8C796AB3D21}"/>
                </a:ext>
              </a:extLst>
            </p:cNvPr>
            <p:cNvSpPr txBox="1"/>
            <p:nvPr/>
          </p:nvSpPr>
          <p:spPr>
            <a:xfrm rot="807433">
              <a:off x="9613396" y="4843077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 . . . .</a:t>
              </a:r>
            </a:p>
          </p:txBody>
        </p:sp>
      </p:grp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73882FAF-DE37-0410-2F15-A8B0E1C2E9CC}"/>
              </a:ext>
            </a:extLst>
          </p:cNvPr>
          <p:cNvSpPr/>
          <p:nvPr/>
        </p:nvSpPr>
        <p:spPr>
          <a:xfrm rot="10800000">
            <a:off x="6048048" y="4183409"/>
            <a:ext cx="947113" cy="10765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0054-F7E1-62B3-6A7C-E504B1AE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314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/>
      <p:bldP spid="1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D38889-2943-4DEE-106A-88F277C08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119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Goal: </a:t>
            </a:r>
            <a:r>
              <a:rPr lang="en-US" sz="2400" dirty="0"/>
              <a:t>to construct a miss curve without keeping track of the </a:t>
            </a:r>
            <a:r>
              <a:rPr lang="en-US" sz="2400" dirty="0" err="1"/>
              <a:t>LRU</a:t>
            </a:r>
            <a:r>
              <a:rPr lang="en-US" sz="2400" dirty="0"/>
              <a:t> stack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Our insights: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Cardinality observation can be fundamentally modeled as a series of </a:t>
            </a:r>
            <a:r>
              <a:rPr lang="en-US" sz="2000" b="1" i="1" dirty="0">
                <a:solidFill>
                  <a:srgbClr val="FF0000"/>
                </a:solidFill>
              </a:rPr>
              <a:t>Bernoulli trials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parameter of each Bernoulli trial is related with the stack distance distribution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1F8F3-8522-456B-3E74-4FF350C4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Converting a Cardinality Curve into a Miss Curve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9A9AC-6F15-4546-67CF-241F1C9A6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51AF0-98BD-EE2D-C7F6-A3AD3E75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964FF0-CC26-2102-95C8-69AECDF15834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247A5F4-1B0F-B84E-8498-D9E7195ED718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20E10D-31B2-A10E-0661-E37F0DC30DB9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86AB5-BE89-9E49-A771-4537AF95A8CB}"/>
              </a:ext>
            </a:extLst>
          </p:cNvPr>
          <p:cNvSpPr txBox="1"/>
          <p:nvPr/>
        </p:nvSpPr>
        <p:spPr>
          <a:xfrm>
            <a:off x="4090601" y="3602142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218F82-6EA4-A4AF-0499-BA2A5AD1AADE}"/>
              </a:ext>
            </a:extLst>
          </p:cNvPr>
          <p:cNvSpPr txBox="1"/>
          <p:nvPr/>
        </p:nvSpPr>
        <p:spPr>
          <a:xfrm>
            <a:off x="5274667" y="368609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8AEF80-1811-6043-9318-B8CF9714B555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0980148-DEBB-780C-02B7-10FA048EA435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6EA588-C5A9-934D-955F-3CF675194A1D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BBB096D-7CF0-2C0B-440F-DE017CE220FF}"/>
              </a:ext>
            </a:extLst>
          </p:cNvPr>
          <p:cNvSpPr/>
          <p:nvPr/>
        </p:nvSpPr>
        <p:spPr>
          <a:xfrm>
            <a:off x="4472498" y="5282492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D8A49D-742E-5F11-5C3F-4B25C670EB8D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C9B890-3A86-6E54-AE80-6B9BAD5D1B70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F37FDA-CD08-357F-D852-5AB10FC707A0}"/>
              </a:ext>
            </a:extLst>
          </p:cNvPr>
          <p:cNvSpPr/>
          <p:nvPr/>
        </p:nvSpPr>
        <p:spPr>
          <a:xfrm>
            <a:off x="4470767" y="463675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C2EA9F-A5AB-6C46-14ED-31A14EFDDE72}"/>
              </a:ext>
            </a:extLst>
          </p:cNvPr>
          <p:cNvSpPr txBox="1"/>
          <p:nvPr/>
        </p:nvSpPr>
        <p:spPr>
          <a:xfrm>
            <a:off x="2473555" y="3886428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2951A8-C3C5-23FC-F40C-07F216E4AD37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09EA43-46DA-3EC1-BCC7-63D9742A6410}"/>
              </a:ext>
            </a:extLst>
          </p:cNvPr>
          <p:cNvCxnSpPr>
            <a:cxnSpLocks/>
          </p:cNvCxnSpPr>
          <p:nvPr/>
        </p:nvCxnSpPr>
        <p:spPr>
          <a:xfrm flipH="1">
            <a:off x="3786909" y="4926333"/>
            <a:ext cx="2309091" cy="0"/>
          </a:xfrm>
          <a:prstGeom prst="line">
            <a:avLst/>
          </a:prstGeom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8ED3A6A-7FE8-44FA-3983-59E57B2E333B}"/>
              </a:ext>
            </a:extLst>
          </p:cNvPr>
          <p:cNvSpPr txBox="1"/>
          <p:nvPr/>
        </p:nvSpPr>
        <p:spPr>
          <a:xfrm>
            <a:off x="5398888" y="3918165"/>
            <a:ext cx="43633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P</a:t>
            </a:r>
            <a:r>
              <a:rPr lang="en-US" sz="2100" baseline="-25000" dirty="0" err="1"/>
              <a:t>0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1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2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3</a:t>
            </a:r>
            <a:endParaRPr lang="en-US" sz="2100" baseline="-25000" dirty="0"/>
          </a:p>
          <a:p>
            <a:r>
              <a:rPr lang="en-US" sz="2100" dirty="0" err="1"/>
              <a:t>P</a:t>
            </a:r>
            <a:r>
              <a:rPr lang="en-US" sz="2100" baseline="-25000" dirty="0" err="1"/>
              <a:t>4</a:t>
            </a:r>
            <a:endParaRPr lang="en-US" sz="2100" baseline="-25000" dirty="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07CA8CD-D429-2694-A3A1-DB45B2C23EDC}"/>
              </a:ext>
            </a:extLst>
          </p:cNvPr>
          <p:cNvGrpSpPr/>
          <p:nvPr/>
        </p:nvGrpSpPr>
        <p:grpSpPr>
          <a:xfrm>
            <a:off x="5903433" y="3949902"/>
            <a:ext cx="1448102" cy="2013528"/>
            <a:chOff x="5903433" y="3949902"/>
            <a:chExt cx="1448102" cy="201352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82BBE2D-5F00-9025-D3AD-DAF1985973FC}"/>
                </a:ext>
              </a:extLst>
            </p:cNvPr>
            <p:cNvSpPr txBox="1"/>
            <p:nvPr/>
          </p:nvSpPr>
          <p:spPr>
            <a:xfrm>
              <a:off x="6099198" y="5069681"/>
              <a:ext cx="119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Not Yet</a:t>
              </a:r>
            </a:p>
            <a:p>
              <a:r>
                <a:rPr lang="en-US" b="1" i="1" dirty="0"/>
                <a:t>Observed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2E9A91-0631-A883-9342-183E1924995D}"/>
                </a:ext>
              </a:extLst>
            </p:cNvPr>
            <p:cNvSpPr txBox="1"/>
            <p:nvPr/>
          </p:nvSpPr>
          <p:spPr>
            <a:xfrm>
              <a:off x="6152552" y="4055424"/>
              <a:ext cx="119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Already</a:t>
              </a:r>
            </a:p>
            <a:p>
              <a:r>
                <a:rPr lang="en-US" b="1" i="1" dirty="0"/>
                <a:t>Observed</a:t>
              </a:r>
            </a:p>
          </p:txBody>
        </p: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1F87BEF1-9DAC-794E-C241-25B301306CF2}"/>
                </a:ext>
              </a:extLst>
            </p:cNvPr>
            <p:cNvSpPr/>
            <p:nvPr/>
          </p:nvSpPr>
          <p:spPr>
            <a:xfrm>
              <a:off x="5903433" y="3949902"/>
              <a:ext cx="189371" cy="2013528"/>
            </a:xfrm>
            <a:prstGeom prst="upDownArrow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2A27C1E-576B-7E60-990B-10B3845D01B8}"/>
              </a:ext>
            </a:extLst>
          </p:cNvPr>
          <p:cNvGrpSpPr/>
          <p:nvPr/>
        </p:nvGrpSpPr>
        <p:grpSpPr>
          <a:xfrm>
            <a:off x="5884981" y="3978462"/>
            <a:ext cx="1725196" cy="1901328"/>
            <a:chOff x="8240157" y="4128402"/>
            <a:chExt cx="1725196" cy="1901328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6F25CDF-76AD-64C5-06A4-67280AE8A0FB}"/>
                </a:ext>
              </a:extLst>
            </p:cNvPr>
            <p:cNvGrpSpPr/>
            <p:nvPr/>
          </p:nvGrpSpPr>
          <p:grpSpPr>
            <a:xfrm>
              <a:off x="8514052" y="4128402"/>
              <a:ext cx="1451301" cy="1901328"/>
              <a:chOff x="6152552" y="4111273"/>
              <a:chExt cx="1451301" cy="1901328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337CB276-94A7-03DE-8BB3-C3B7AC5496FD}"/>
                  </a:ext>
                </a:extLst>
              </p:cNvPr>
              <p:cNvSpPr txBox="1"/>
              <p:nvPr/>
            </p:nvSpPr>
            <p:spPr>
              <a:xfrm>
                <a:off x="6152552" y="5089271"/>
                <a:ext cx="14513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/>
                  <a:t>Access</a:t>
                </a:r>
              </a:p>
              <a:p>
                <a:r>
                  <a:rPr lang="en-US" b="1" i="1" dirty="0"/>
                  <a:t>Probability:</a:t>
                </a:r>
              </a:p>
              <a:p>
                <a:r>
                  <a:rPr lang="en-US" dirty="0"/>
                  <a:t>1-(</a:t>
                </a:r>
                <a:r>
                  <a:rPr lang="en-US" dirty="0" err="1"/>
                  <a:t>P</a:t>
                </a:r>
                <a:r>
                  <a:rPr lang="en-US" baseline="-25000" dirty="0" err="1"/>
                  <a:t>0</a:t>
                </a:r>
                <a:r>
                  <a:rPr lang="en-US" dirty="0" err="1"/>
                  <a:t>+P</a:t>
                </a:r>
                <a:r>
                  <a:rPr lang="en-US" baseline="-25000" dirty="0" err="1"/>
                  <a:t>1</a:t>
                </a:r>
                <a:r>
                  <a:rPr lang="en-US" dirty="0" err="1"/>
                  <a:t>+P</a:t>
                </a:r>
                <a:r>
                  <a:rPr lang="en-US" baseline="-25000" dirty="0" err="1"/>
                  <a:t>2</a:t>
                </a:r>
                <a:r>
                  <a:rPr lang="en-US" dirty="0"/>
                  <a:t>)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040E25F-56B0-18F9-8D1B-DE32C8658031}"/>
                  </a:ext>
                </a:extLst>
              </p:cNvPr>
              <p:cNvSpPr txBox="1"/>
              <p:nvPr/>
            </p:nvSpPr>
            <p:spPr>
              <a:xfrm>
                <a:off x="6152552" y="4111273"/>
                <a:ext cx="139794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Access </a:t>
                </a:r>
              </a:p>
              <a:p>
                <a:r>
                  <a:rPr lang="en-US" b="1" i="1" dirty="0"/>
                  <a:t>Probability:</a:t>
                </a:r>
              </a:p>
              <a:p>
                <a:r>
                  <a:rPr lang="en-US" dirty="0" err="1"/>
                  <a:t>P</a:t>
                </a:r>
                <a:r>
                  <a:rPr lang="en-US" baseline="-25000" dirty="0" err="1"/>
                  <a:t>0</a:t>
                </a:r>
                <a:r>
                  <a:rPr lang="en-US" dirty="0" err="1"/>
                  <a:t>+P</a:t>
                </a:r>
                <a:r>
                  <a:rPr lang="en-US" baseline="-25000" dirty="0" err="1"/>
                  <a:t>1</a:t>
                </a:r>
                <a:r>
                  <a:rPr lang="en-US" dirty="0" err="1"/>
                  <a:t>+P</a:t>
                </a:r>
                <a:r>
                  <a:rPr lang="en-US" baseline="-25000" dirty="0" err="1"/>
                  <a:t>2</a:t>
                </a:r>
                <a:endParaRPr lang="en-US" baseline="-25000" dirty="0"/>
              </a:p>
            </p:txBody>
          </p:sp>
        </p:grpSp>
        <p:sp>
          <p:nvSpPr>
            <p:cNvPr id="151" name="Right Brace 150">
              <a:extLst>
                <a:ext uri="{FF2B5EF4-FFF2-40B4-BE49-F238E27FC236}">
                  <a16:creationId xmlns:a16="http://schemas.microsoft.com/office/drawing/2014/main" id="{0D67E487-D3E6-4DFE-38CE-C4EC170D0354}"/>
                </a:ext>
              </a:extLst>
            </p:cNvPr>
            <p:cNvSpPr/>
            <p:nvPr/>
          </p:nvSpPr>
          <p:spPr>
            <a:xfrm>
              <a:off x="8240157" y="4139598"/>
              <a:ext cx="277091" cy="90093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Brace 151">
              <a:extLst>
                <a:ext uri="{FF2B5EF4-FFF2-40B4-BE49-F238E27FC236}">
                  <a16:creationId xmlns:a16="http://schemas.microsoft.com/office/drawing/2014/main" id="{23F338AD-E2FC-BCA3-EC77-F7701F3CDAC1}"/>
                </a:ext>
              </a:extLst>
            </p:cNvPr>
            <p:cNvSpPr/>
            <p:nvPr/>
          </p:nvSpPr>
          <p:spPr>
            <a:xfrm>
              <a:off x="8240977" y="5117596"/>
              <a:ext cx="277091" cy="90093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F459D0F-5CBB-0E5E-F0AA-2AC6821B3CC1}"/>
              </a:ext>
            </a:extLst>
          </p:cNvPr>
          <p:cNvGrpSpPr/>
          <p:nvPr/>
        </p:nvGrpSpPr>
        <p:grpSpPr>
          <a:xfrm>
            <a:off x="7494409" y="3650935"/>
            <a:ext cx="4177118" cy="2719376"/>
            <a:chOff x="7494409" y="3650935"/>
            <a:chExt cx="4177118" cy="2719376"/>
          </a:xfrm>
        </p:grpSpPr>
        <p:pic>
          <p:nvPicPr>
            <p:cNvPr id="155" name="Picture 2" descr="Silver coin with a dollar sign. — Stock Photo, Image">
              <a:extLst>
                <a:ext uri="{FF2B5EF4-FFF2-40B4-BE49-F238E27FC236}">
                  <a16:creationId xmlns:a16="http://schemas.microsoft.com/office/drawing/2014/main" id="{3A090CFD-6F64-CB7A-79AE-AB0AEB9B5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530" y="3650935"/>
              <a:ext cx="3630997" cy="2719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CA9E027-D4F2-2E60-5F58-A82EBD462D8F}"/>
                </a:ext>
              </a:extLst>
            </p:cNvPr>
            <p:cNvSpPr txBox="1"/>
            <p:nvPr/>
          </p:nvSpPr>
          <p:spPr>
            <a:xfrm>
              <a:off x="9466596" y="5449524"/>
              <a:ext cx="17799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Prob of Head:</a:t>
              </a:r>
              <a:r>
                <a:rPr lang="en-US" dirty="0">
                  <a:solidFill>
                    <a:schemeClr val="accent1"/>
                  </a:solidFill>
                </a:rPr>
                <a:t> </a:t>
              </a:r>
              <a:r>
                <a:rPr lang="en-US" i="1" dirty="0"/>
                <a:t>r</a:t>
              </a:r>
              <a:endParaRPr lang="en-US" dirty="0"/>
            </a:p>
            <a:p>
              <a:r>
                <a:rPr lang="en-US" b="1" dirty="0">
                  <a:solidFill>
                    <a:schemeClr val="accent1"/>
                  </a:solidFill>
                </a:rPr>
                <a:t>Prob of Tail: </a:t>
              </a:r>
              <a:r>
                <a:rPr lang="en-US" dirty="0"/>
                <a:t>1-</a:t>
              </a:r>
              <a:r>
                <a:rPr lang="en-US" i="1" dirty="0"/>
                <a:t>r</a:t>
              </a:r>
              <a:endParaRPr lang="en-US" dirty="0"/>
            </a:p>
          </p:txBody>
        </p:sp>
        <p:sp>
          <p:nvSpPr>
            <p:cNvPr id="157" name="Right Arrow 156">
              <a:extLst>
                <a:ext uri="{FF2B5EF4-FFF2-40B4-BE49-F238E27FC236}">
                  <a16:creationId xmlns:a16="http://schemas.microsoft.com/office/drawing/2014/main" id="{94FC513F-939D-40E6-F73F-798DD5753166}"/>
                </a:ext>
              </a:extLst>
            </p:cNvPr>
            <p:cNvSpPr/>
            <p:nvPr/>
          </p:nvSpPr>
          <p:spPr>
            <a:xfrm>
              <a:off x="7494409" y="4560621"/>
              <a:ext cx="1317981" cy="90000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Analogy</a:t>
              </a:r>
            </a:p>
          </p:txBody>
        </p:sp>
      </p:grpSp>
      <p:sp>
        <p:nvSpPr>
          <p:cNvPr id="158" name="Rounded Rectangular Callout 157">
            <a:extLst>
              <a:ext uri="{FF2B5EF4-FFF2-40B4-BE49-F238E27FC236}">
                <a16:creationId xmlns:a16="http://schemas.microsoft.com/office/drawing/2014/main" id="{C71B0FAD-B43C-C783-939F-87E89E9137F9}"/>
              </a:ext>
            </a:extLst>
          </p:cNvPr>
          <p:cNvSpPr/>
          <p:nvPr/>
        </p:nvSpPr>
        <p:spPr>
          <a:xfrm>
            <a:off x="3210129" y="2586413"/>
            <a:ext cx="4098514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accent5"/>
                </a:solidFill>
              </a:rPr>
              <a:t>Q1</a:t>
            </a:r>
            <a:r>
              <a:rPr lang="en-US" sz="2000" b="1" i="1" dirty="0">
                <a:solidFill>
                  <a:schemeClr val="accent5"/>
                </a:solidFill>
              </a:rPr>
              <a:t>. How many # of accesses do I need to observe an unseen data? </a:t>
            </a:r>
          </a:p>
        </p:txBody>
      </p:sp>
      <p:sp>
        <p:nvSpPr>
          <p:cNvPr id="159" name="Rounded Rectangular Callout 158">
            <a:extLst>
              <a:ext uri="{FF2B5EF4-FFF2-40B4-BE49-F238E27FC236}">
                <a16:creationId xmlns:a16="http://schemas.microsoft.com/office/drawing/2014/main" id="{AB33EE42-44EF-FE2E-3821-DB545EE7A1EA}"/>
              </a:ext>
            </a:extLst>
          </p:cNvPr>
          <p:cNvSpPr/>
          <p:nvPr/>
        </p:nvSpPr>
        <p:spPr>
          <a:xfrm>
            <a:off x="7526175" y="2580997"/>
            <a:ext cx="4346077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accent3"/>
                </a:solidFill>
              </a:rPr>
              <a:t>Q2</a:t>
            </a:r>
            <a:r>
              <a:rPr lang="en-US" sz="2000" b="1" i="1" dirty="0">
                <a:solidFill>
                  <a:schemeClr val="accent3"/>
                </a:solidFill>
              </a:rPr>
              <a:t>. How many # of coin tosses do I need to observe tail? -- well known as Bernoulli trial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ounded Rectangular Callout 159">
                <a:extLst>
                  <a:ext uri="{FF2B5EF4-FFF2-40B4-BE49-F238E27FC236}">
                    <a16:creationId xmlns:a16="http://schemas.microsoft.com/office/drawing/2014/main" id="{F2F638D6-218E-084D-F5A0-81D60D8416C4}"/>
                  </a:ext>
                </a:extLst>
              </p:cNvPr>
              <p:cNvSpPr/>
              <p:nvPr/>
            </p:nvSpPr>
            <p:spPr>
              <a:xfrm>
                <a:off x="7897656" y="4380185"/>
                <a:ext cx="3749963" cy="1099888"/>
              </a:xfrm>
              <a:prstGeom prst="wedgeRoundRectCallout">
                <a:avLst>
                  <a:gd name="adj1" fmla="val -47650"/>
                  <a:gd name="adj2" fmla="val 9196"/>
                  <a:gd name="adj3" fmla="val 16667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i="1" dirty="0">
                    <a:solidFill>
                      <a:schemeClr val="accent3"/>
                    </a:solidFill>
                  </a:rPr>
                  <a:t>A2. Expected value: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i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60" name="Rounded Rectangular Callout 159">
                <a:extLst>
                  <a:ext uri="{FF2B5EF4-FFF2-40B4-BE49-F238E27FC236}">
                    <a16:creationId xmlns:a16="http://schemas.microsoft.com/office/drawing/2014/main" id="{F2F638D6-218E-084D-F5A0-81D60D841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656" y="4380185"/>
                <a:ext cx="3749963" cy="1099888"/>
              </a:xfrm>
              <a:prstGeom prst="wedgeRoundRectCallout">
                <a:avLst>
                  <a:gd name="adj1" fmla="val -47650"/>
                  <a:gd name="adj2" fmla="val 9196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9E5D69F-52C6-506E-3956-E7D446C3C992}"/>
              </a:ext>
            </a:extLst>
          </p:cNvPr>
          <p:cNvGrpSpPr/>
          <p:nvPr/>
        </p:nvGrpSpPr>
        <p:grpSpPr>
          <a:xfrm>
            <a:off x="3210130" y="4268214"/>
            <a:ext cx="4134258" cy="1384651"/>
            <a:chOff x="3210130" y="4268214"/>
            <a:chExt cx="4134258" cy="13846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ounded Rectangular Callout 160">
                  <a:extLst>
                    <a:ext uri="{FF2B5EF4-FFF2-40B4-BE49-F238E27FC236}">
                      <a16:creationId xmlns:a16="http://schemas.microsoft.com/office/drawing/2014/main" id="{89E3433D-F4B1-07CB-3AF6-01FE3F349D40}"/>
                    </a:ext>
                  </a:extLst>
                </p:cNvPr>
                <p:cNvSpPr/>
                <p:nvPr/>
              </p:nvSpPr>
              <p:spPr>
                <a:xfrm>
                  <a:off x="3210130" y="4268214"/>
                  <a:ext cx="4134258" cy="1384651"/>
                </a:xfrm>
                <a:prstGeom prst="wedgeRoundRectCallout">
                  <a:avLst>
                    <a:gd name="adj1" fmla="val -47650"/>
                    <a:gd name="adj2" fmla="val 9196"/>
                    <a:gd name="adj3" fmla="val 16667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2000" b="1" i="1" dirty="0">
                      <a:solidFill>
                        <a:schemeClr val="accent5"/>
                      </a:solidFill>
                    </a:rPr>
                    <a:t>A1. Expected value E</a:t>
                  </a:r>
                  <a:r>
                    <a:rPr lang="en-US" sz="2000" b="1" i="1" baseline="-25000" dirty="0">
                      <a:solidFill>
                        <a:schemeClr val="accent5"/>
                      </a:solidFill>
                    </a:rPr>
                    <a:t>u</a:t>
                  </a:r>
                  <a:r>
                    <a:rPr lang="en-US" sz="2000" b="1" i="1" dirty="0">
                      <a:solidFill>
                        <a:schemeClr val="accent5"/>
                      </a:solidFill>
                    </a:rPr>
                    <a:t>: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1−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i="1" dirty="0">
                    <a:solidFill>
                      <a:schemeClr val="accent5"/>
                    </a:solidFill>
                  </a:endParaRPr>
                </a:p>
                <a:p>
                  <a:endParaRPr lang="en-US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Rounded Rectangular Callout 160">
                  <a:extLst>
                    <a:ext uri="{FF2B5EF4-FFF2-40B4-BE49-F238E27FC236}">
                      <a16:creationId xmlns:a16="http://schemas.microsoft.com/office/drawing/2014/main" id="{89E3433D-F4B1-07CB-3AF6-01FE3F349D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130" y="4268214"/>
                  <a:ext cx="4134258" cy="1384651"/>
                </a:xfrm>
                <a:prstGeom prst="wedgeRoundRectCallout">
                  <a:avLst>
                    <a:gd name="adj1" fmla="val -47650"/>
                    <a:gd name="adj2" fmla="val 9196"/>
                    <a:gd name="adj3" fmla="val 16667"/>
                  </a:avLst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AC8A80C4-616D-FE4E-7BD9-4F0F9D9B4E1A}"/>
                </a:ext>
              </a:extLst>
            </p:cNvPr>
            <p:cNvSpPr txBox="1"/>
            <p:nvPr/>
          </p:nvSpPr>
          <p:spPr>
            <a:xfrm>
              <a:off x="3601529" y="5248865"/>
              <a:ext cx="33118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/>
                  </a:solidFill>
                </a:rPr>
                <a:t>u: # of observed unique data</a:t>
              </a: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9B6E982C-986F-D7CE-A8F5-3466814377AB}"/>
              </a:ext>
            </a:extLst>
          </p:cNvPr>
          <p:cNvGrpSpPr/>
          <p:nvPr/>
        </p:nvGrpSpPr>
        <p:grpSpPr>
          <a:xfrm>
            <a:off x="7223765" y="3307482"/>
            <a:ext cx="4493093" cy="2852408"/>
            <a:chOff x="7424808" y="3373694"/>
            <a:chExt cx="4493093" cy="2852408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F5E1B197-A804-4BEA-146F-356E210276C0}"/>
                </a:ext>
              </a:extLst>
            </p:cNvPr>
            <p:cNvGrpSpPr/>
            <p:nvPr/>
          </p:nvGrpSpPr>
          <p:grpSpPr>
            <a:xfrm>
              <a:off x="7424808" y="3373694"/>
              <a:ext cx="4493093" cy="2852408"/>
              <a:chOff x="6276507" y="-113256"/>
              <a:chExt cx="4493093" cy="2852408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7D6A00-4557-C587-A1A6-A4EB2BF5A533}"/>
                  </a:ext>
                </a:extLst>
              </p:cNvPr>
              <p:cNvGrpSpPr/>
              <p:nvPr/>
            </p:nvGrpSpPr>
            <p:grpSpPr>
              <a:xfrm>
                <a:off x="6276507" y="-113256"/>
                <a:ext cx="4493093" cy="2852408"/>
                <a:chOff x="1229085" y="3257893"/>
                <a:chExt cx="4493093" cy="2852408"/>
              </a:xfrm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3C8883F6-08AF-856C-E2CE-516751931BD9}"/>
                    </a:ext>
                  </a:extLst>
                </p:cNvPr>
                <p:cNvSpPr/>
                <p:nvPr/>
              </p:nvSpPr>
              <p:spPr>
                <a:xfrm>
                  <a:off x="1229085" y="3257893"/>
                  <a:ext cx="4493093" cy="285240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46922037-E26A-62A9-96D1-B4CCF5916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4316" y="5650029"/>
                  <a:ext cx="383245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Arrow Connector 173">
                  <a:extLst>
                    <a:ext uri="{FF2B5EF4-FFF2-40B4-BE49-F238E27FC236}">
                      <a16:creationId xmlns:a16="http://schemas.microsoft.com/office/drawing/2014/main" id="{7DC1BB7C-F729-898E-B2C9-4E0B80E46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4316" y="3505200"/>
                  <a:ext cx="0" cy="21448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52766735-F8D5-C591-12CA-432DF95D2B30}"/>
                    </a:ext>
                  </a:extLst>
                </p:cNvPr>
                <p:cNvSpPr txBox="1"/>
                <p:nvPr/>
              </p:nvSpPr>
              <p:spPr>
                <a:xfrm>
                  <a:off x="2345075" y="5662533"/>
                  <a:ext cx="25795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Unique Access Count: u</a:t>
                  </a:r>
                </a:p>
              </p:txBody>
            </p:sp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3C8E254B-517C-9386-4460-0CFA321C20D5}"/>
                    </a:ext>
                  </a:extLst>
                </p:cNvPr>
                <p:cNvSpPr txBox="1"/>
                <p:nvPr/>
              </p:nvSpPr>
              <p:spPr>
                <a:xfrm rot="16200000">
                  <a:off x="488661" y="4443922"/>
                  <a:ext cx="18501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Access Count: N</a:t>
                  </a: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5D89A24E-68D4-CA30-8F66-D65EC476FB6C}"/>
                    </a:ext>
                  </a:extLst>
                </p:cNvPr>
                <p:cNvSpPr txBox="1"/>
                <p:nvPr/>
              </p:nvSpPr>
              <p:spPr>
                <a:xfrm>
                  <a:off x="3576195" y="3601337"/>
                  <a:ext cx="20139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Cardinality Curve</a:t>
                  </a:r>
                </a:p>
              </p:txBody>
            </p:sp>
          </p:grp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C7C19B38-D5CC-5D97-3020-37151C84A606}"/>
                  </a:ext>
                </a:extLst>
              </p:cNvPr>
              <p:cNvSpPr/>
              <p:nvPr/>
            </p:nvSpPr>
            <p:spPr>
              <a:xfrm>
                <a:off x="6705600" y="167325"/>
                <a:ext cx="1736425" cy="2104820"/>
              </a:xfrm>
              <a:custGeom>
                <a:avLst/>
                <a:gdLst>
                  <a:gd name="connsiteX0" fmla="*/ 0 w 3537527"/>
                  <a:gd name="connsiteY0" fmla="*/ 2549236 h 2549236"/>
                  <a:gd name="connsiteX1" fmla="*/ 1228436 w 3537527"/>
                  <a:gd name="connsiteY1" fmla="*/ 2216727 h 2549236"/>
                  <a:gd name="connsiteX2" fmla="*/ 2697018 w 3537527"/>
                  <a:gd name="connsiteY2" fmla="*/ 1274618 h 2549236"/>
                  <a:gd name="connsiteX3" fmla="*/ 3537527 w 3537527"/>
                  <a:gd name="connsiteY3" fmla="*/ 0 h 25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527" h="2549236">
                    <a:moveTo>
                      <a:pt x="0" y="2549236"/>
                    </a:moveTo>
                    <a:cubicBezTo>
                      <a:pt x="389466" y="2489199"/>
                      <a:pt x="778933" y="2429163"/>
                      <a:pt x="1228436" y="2216727"/>
                    </a:cubicBezTo>
                    <a:cubicBezTo>
                      <a:pt x="1677939" y="2004291"/>
                      <a:pt x="2312169" y="1644073"/>
                      <a:pt x="2697018" y="1274618"/>
                    </a:cubicBezTo>
                    <a:cubicBezTo>
                      <a:pt x="3081867" y="905163"/>
                      <a:pt x="3474412" y="116994"/>
                      <a:pt x="3537527" y="0"/>
                    </a:cubicBezTo>
                  </a:path>
                </a:pathLst>
              </a:cu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2E8E3728-B28C-13D7-A0D0-250E42AA3F5F}"/>
                </a:ext>
              </a:extLst>
            </p:cNvPr>
            <p:cNvGrpSpPr/>
            <p:nvPr/>
          </p:nvGrpSpPr>
          <p:grpSpPr>
            <a:xfrm>
              <a:off x="7785697" y="4446227"/>
              <a:ext cx="3597380" cy="1312690"/>
              <a:chOff x="7785697" y="4446227"/>
              <a:chExt cx="3597380" cy="1312690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FFC82E4D-3892-3983-03C1-AAB430417E43}"/>
                  </a:ext>
                </a:extLst>
              </p:cNvPr>
              <p:cNvCxnSpPr/>
              <p:nvPr/>
            </p:nvCxnSpPr>
            <p:spPr>
              <a:xfrm flipV="1">
                <a:off x="8977745" y="5010623"/>
                <a:ext cx="0" cy="745042"/>
              </a:xfrm>
              <a:prstGeom prst="straightConnector1">
                <a:avLst/>
              </a:prstGeom>
              <a:ln>
                <a:prstDash val="sysDot"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D52AC6E1-CE20-7752-5230-8FE99732A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6400" y="4483517"/>
                <a:ext cx="0" cy="1272148"/>
              </a:xfrm>
              <a:prstGeom prst="straightConnector1">
                <a:avLst/>
              </a:prstGeom>
              <a:ln>
                <a:prstDash val="sysDot"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>
                <a:extLst>
                  <a:ext uri="{FF2B5EF4-FFF2-40B4-BE49-F238E27FC236}">
                    <a16:creationId xmlns:a16="http://schemas.microsoft.com/office/drawing/2014/main" id="{134EFA01-FBE2-FCD7-73A0-29F417BE37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0039" y="5010623"/>
                <a:ext cx="1456361" cy="0"/>
              </a:xfrm>
              <a:prstGeom prst="straightConnector1">
                <a:avLst/>
              </a:prstGeom>
              <a:ln>
                <a:prstDash val="sysDot"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2846B906-9D23-5F43-3992-1A5CD0CA5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3901" y="4488031"/>
                <a:ext cx="1442499" cy="0"/>
              </a:xfrm>
              <a:prstGeom prst="straightConnector1">
                <a:avLst/>
              </a:prstGeom>
              <a:ln>
                <a:prstDash val="sysDot"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74F654-A31C-54E2-B63F-1D0DC38A6167}"/>
                  </a:ext>
                </a:extLst>
              </p:cNvPr>
              <p:cNvSpPr txBox="1"/>
              <p:nvPr/>
            </p:nvSpPr>
            <p:spPr>
              <a:xfrm>
                <a:off x="8919114" y="5385929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3E781AAF-8C54-FD45-EA20-8074AB46361E}"/>
                  </a:ext>
                </a:extLst>
              </p:cNvPr>
              <p:cNvSpPr txBox="1"/>
              <p:nvPr/>
            </p:nvSpPr>
            <p:spPr>
              <a:xfrm>
                <a:off x="9251646" y="5389585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u+1</a:t>
                </a:r>
                <a:endParaRPr lang="en-US" dirty="0"/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8275027B-FD4E-E61D-6392-4AE6D63D8E55}"/>
                  </a:ext>
                </a:extLst>
              </p:cNvPr>
              <p:cNvCxnSpPr/>
              <p:nvPr/>
            </p:nvCxnSpPr>
            <p:spPr>
              <a:xfrm>
                <a:off x="9232020" y="4483517"/>
                <a:ext cx="0" cy="52710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60D515B-EF87-FE2E-5541-B986DCCA9411}"/>
                  </a:ext>
                </a:extLst>
              </p:cNvPr>
              <p:cNvSpPr txBox="1"/>
              <p:nvPr/>
            </p:nvSpPr>
            <p:spPr>
              <a:xfrm>
                <a:off x="9376822" y="4560621"/>
                <a:ext cx="20062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N(</a:t>
                </a:r>
                <a:r>
                  <a:rPr lang="en-US" dirty="0" err="1"/>
                  <a:t>u+1</a:t>
                </a:r>
                <a:r>
                  <a:rPr lang="en-US" dirty="0"/>
                  <a:t>) – N(u) </a:t>
                </a:r>
                <a:r>
                  <a:rPr lang="en-JP" dirty="0"/>
                  <a:t>≃ </a:t>
                </a:r>
                <a:r>
                  <a:rPr lang="en-JP" u="sng" dirty="0">
                    <a:solidFill>
                      <a:schemeClr val="accent5"/>
                    </a:solidFill>
                  </a:rPr>
                  <a:t>E</a:t>
                </a:r>
                <a:r>
                  <a:rPr lang="en-JP" u="sng" baseline="-25000" dirty="0">
                    <a:solidFill>
                      <a:schemeClr val="accent5"/>
                    </a:solidFill>
                  </a:rPr>
                  <a:t>u</a:t>
                </a:r>
                <a:endParaRPr lang="en-US" u="sng" baseline="-250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2D1EEA7A-9062-1FB4-8174-50CB826EFE86}"/>
                  </a:ext>
                </a:extLst>
              </p:cNvPr>
              <p:cNvSpPr txBox="1"/>
              <p:nvPr/>
            </p:nvSpPr>
            <p:spPr>
              <a:xfrm>
                <a:off x="7847866" y="4976505"/>
                <a:ext cx="611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N(u)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CFE3E465-9E06-375D-D855-7BF256EE3FB5}"/>
                  </a:ext>
                </a:extLst>
              </p:cNvPr>
              <p:cNvSpPr txBox="1"/>
              <p:nvPr/>
            </p:nvSpPr>
            <p:spPr>
              <a:xfrm>
                <a:off x="7785697" y="4446227"/>
                <a:ext cx="85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N(</a:t>
                </a:r>
                <a:r>
                  <a:rPr lang="en-US" dirty="0" err="1"/>
                  <a:t>u+1</a:t>
                </a:r>
                <a:r>
                  <a:rPr lang="en-US" dirty="0"/>
                  <a:t>)</a:t>
                </a:r>
              </a:p>
            </p:txBody>
          </p:sp>
        </p:grpSp>
      </p:grpSp>
      <p:sp>
        <p:nvSpPr>
          <p:cNvPr id="197" name="Rounded Rectangular Callout 196">
            <a:extLst>
              <a:ext uri="{FF2B5EF4-FFF2-40B4-BE49-F238E27FC236}">
                <a16:creationId xmlns:a16="http://schemas.microsoft.com/office/drawing/2014/main" id="{D8281410-CE91-D147-004F-B0BD7340A33D}"/>
              </a:ext>
            </a:extLst>
          </p:cNvPr>
          <p:cNvSpPr/>
          <p:nvPr/>
        </p:nvSpPr>
        <p:spPr>
          <a:xfrm>
            <a:off x="7122672" y="2244831"/>
            <a:ext cx="4687847" cy="963265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1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2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3</a:t>
            </a:r>
            <a:r>
              <a:rPr lang="en-US" sz="2000" b="1" i="1" dirty="0">
                <a:solidFill>
                  <a:srgbClr val="FF0000"/>
                </a:solidFill>
              </a:rPr>
              <a:t> … can be estimated from the cardinality curve, then </a:t>
            </a:r>
            <a:r>
              <a:rPr lang="en-US" sz="2000" b="1" i="1" dirty="0" err="1">
                <a:solidFill>
                  <a:srgbClr val="FF0000"/>
                </a:solidFill>
              </a:rPr>
              <a:t>p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0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p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1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p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2</a:t>
            </a:r>
            <a:r>
              <a:rPr lang="en-US" sz="2000" b="1" i="1" dirty="0">
                <a:solidFill>
                  <a:srgbClr val="FF0000"/>
                </a:solidFill>
              </a:rPr>
              <a:t>, … can be calculated from </a:t>
            </a:r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1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2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3</a:t>
            </a:r>
            <a:r>
              <a:rPr lang="en-US" sz="2000" b="1" i="1" dirty="0">
                <a:solidFill>
                  <a:srgbClr val="FF0000"/>
                </a:solidFill>
              </a:rPr>
              <a:t>, …!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6508BA3-6C7B-D553-6E2F-F92314ED7586}"/>
              </a:ext>
            </a:extLst>
          </p:cNvPr>
          <p:cNvGrpSpPr/>
          <p:nvPr/>
        </p:nvGrpSpPr>
        <p:grpSpPr>
          <a:xfrm>
            <a:off x="822447" y="3305185"/>
            <a:ext cx="5096873" cy="2852408"/>
            <a:chOff x="914399" y="3257893"/>
            <a:chExt cx="5096873" cy="2852408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EF0280B-47A2-057B-FBDF-F9A754F930FE}"/>
                </a:ext>
              </a:extLst>
            </p:cNvPr>
            <p:cNvSpPr/>
            <p:nvPr/>
          </p:nvSpPr>
          <p:spPr>
            <a:xfrm>
              <a:off x="914399" y="3257893"/>
              <a:ext cx="5096873" cy="28524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DEFB3B75-63CA-B24E-AC2F-DC3FAFB8A373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16" y="5650029"/>
              <a:ext cx="38324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3B35E1B0-11EC-0B2D-7781-1E234A7CFB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4316" y="3505200"/>
              <a:ext cx="0" cy="21448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22DEFAFA-F4C7-666A-03C1-B744FEC2D897}"/>
                </a:ext>
              </a:extLst>
            </p:cNvPr>
            <p:cNvSpPr txBox="1"/>
            <p:nvPr/>
          </p:nvSpPr>
          <p:spPr>
            <a:xfrm>
              <a:off x="2840068" y="5679328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Capacity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1210A7B-537E-087D-835C-77F7309116FE}"/>
                </a:ext>
              </a:extLst>
            </p:cNvPr>
            <p:cNvSpPr txBox="1"/>
            <p:nvPr/>
          </p:nvSpPr>
          <p:spPr>
            <a:xfrm rot="16200000">
              <a:off x="437105" y="4443922"/>
              <a:ext cx="1953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Miss Ratio or Freq</a:t>
              </a:r>
            </a:p>
          </p:txBody>
        </p:sp>
        <p:cxnSp>
          <p:nvCxnSpPr>
            <p:cNvPr id="205" name="Curved Connector 204">
              <a:extLst>
                <a:ext uri="{FF2B5EF4-FFF2-40B4-BE49-F238E27FC236}">
                  <a16:creationId xmlns:a16="http://schemas.microsoft.com/office/drawing/2014/main" id="{8F796E8F-8539-8ECF-EF6F-11D75C758548}"/>
                </a:ext>
              </a:extLst>
            </p:cNvPr>
            <p:cNvCxnSpPr/>
            <p:nvPr/>
          </p:nvCxnSpPr>
          <p:spPr>
            <a:xfrm>
              <a:off x="1644316" y="4001294"/>
              <a:ext cx="3647793" cy="1533232"/>
            </a:xfrm>
            <a:prstGeom prst="curvedConnector3">
              <a:avLst>
                <a:gd name="adj1" fmla="val 29155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D619619-9FF8-BC44-C515-C330F32D92AF}"/>
                </a:ext>
              </a:extLst>
            </p:cNvPr>
            <p:cNvSpPr txBox="1"/>
            <p:nvPr/>
          </p:nvSpPr>
          <p:spPr>
            <a:xfrm>
              <a:off x="2898373" y="3300243"/>
              <a:ext cx="1346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Miss Curve</a:t>
              </a:r>
            </a:p>
          </p:txBody>
        </p:sp>
      </p:grpSp>
      <p:sp>
        <p:nvSpPr>
          <p:cNvPr id="207" name="Right Arrow 206">
            <a:extLst>
              <a:ext uri="{FF2B5EF4-FFF2-40B4-BE49-F238E27FC236}">
                <a16:creationId xmlns:a16="http://schemas.microsoft.com/office/drawing/2014/main" id="{7C1350D6-ECA7-122F-66E0-5B003EAF9E3C}"/>
              </a:ext>
            </a:extLst>
          </p:cNvPr>
          <p:cNvSpPr/>
          <p:nvPr/>
        </p:nvSpPr>
        <p:spPr>
          <a:xfrm rot="10800000">
            <a:off x="6048048" y="4183409"/>
            <a:ext cx="947113" cy="10765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17DAE34-1FEE-84B7-E803-B5337E3D20D8}"/>
              </a:ext>
            </a:extLst>
          </p:cNvPr>
          <p:cNvGrpSpPr/>
          <p:nvPr/>
        </p:nvGrpSpPr>
        <p:grpSpPr>
          <a:xfrm>
            <a:off x="4470767" y="2722502"/>
            <a:ext cx="3920850" cy="1328457"/>
            <a:chOff x="3423538" y="4185456"/>
            <a:chExt cx="3920850" cy="1328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Rounded Rectangular Callout 208">
                  <a:extLst>
                    <a:ext uri="{FF2B5EF4-FFF2-40B4-BE49-F238E27FC236}">
                      <a16:creationId xmlns:a16="http://schemas.microsoft.com/office/drawing/2014/main" id="{5667EA89-BD56-A739-9081-C0DD69E81B09}"/>
                    </a:ext>
                  </a:extLst>
                </p:cNvPr>
                <p:cNvSpPr/>
                <p:nvPr/>
              </p:nvSpPr>
              <p:spPr>
                <a:xfrm>
                  <a:off x="3423538" y="4185456"/>
                  <a:ext cx="3920850" cy="1313808"/>
                </a:xfrm>
                <a:prstGeom prst="wedgeRoundRectCallout">
                  <a:avLst>
                    <a:gd name="adj1" fmla="val -47650"/>
                    <a:gd name="adj2" fmla="val 9196"/>
                    <a:gd name="adj3" fmla="val 16667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2000" b="1" i="1" u="sng" dirty="0">
                      <a:solidFill>
                        <a:srgbClr val="0070C0"/>
                      </a:solidFill>
                    </a:rPr>
                    <a:t>Miss curve can be derived by</a:t>
                  </a:r>
                  <a:r>
                    <a:rPr lang="en-US" sz="2000" b="1" i="1" dirty="0">
                      <a:solidFill>
                        <a:srgbClr val="0070C0"/>
                      </a:solidFill>
                    </a:rPr>
                    <a:t>: 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)≃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′(</m:t>
                            </m:r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</a:endParaRPr>
                </a:p>
                <a:p>
                  <a:endParaRPr lang="en-US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Rounded Rectangular Callout 208">
                  <a:extLst>
                    <a:ext uri="{FF2B5EF4-FFF2-40B4-BE49-F238E27FC236}">
                      <a16:creationId xmlns:a16="http://schemas.microsoft.com/office/drawing/2014/main" id="{5667EA89-BD56-A739-9081-C0DD69E81B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3538" y="4185456"/>
                  <a:ext cx="3920850" cy="1313808"/>
                </a:xfrm>
                <a:prstGeom prst="wedgeRoundRectCallout">
                  <a:avLst>
                    <a:gd name="adj1" fmla="val -47650"/>
                    <a:gd name="adj2" fmla="val 9196"/>
                    <a:gd name="adj3" fmla="val 16667"/>
                  </a:avLst>
                </a:prstGeom>
                <a:blipFill>
                  <a:blip r:embed="rId6"/>
                  <a:stretch>
                    <a:fillRect t="-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7BC8C930-6313-94C8-36FF-A55AEA5D059F}"/>
                </a:ext>
              </a:extLst>
            </p:cNvPr>
            <p:cNvSpPr txBox="1"/>
            <p:nvPr/>
          </p:nvSpPr>
          <p:spPr>
            <a:xfrm>
              <a:off x="3955404" y="5113803"/>
              <a:ext cx="2805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c: capacity of the cache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1967A-7FF3-C2DB-4167-D670F1B5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7417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97" grpId="0" animBg="1"/>
      <p:bldP spid="2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0CE91-22E1-4DC5-2747-976C12F2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DD4F-07EB-5757-686F-AA82419E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211B6-6A5D-370F-2DD8-2C068CAA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&amp; Literature</a:t>
            </a:r>
          </a:p>
          <a:p>
            <a:r>
              <a:rPr lang="en-US" dirty="0"/>
              <a:t>Key Insight on Cardinality</a:t>
            </a:r>
          </a:p>
          <a:p>
            <a:r>
              <a:rPr lang="en-US" dirty="0">
                <a:solidFill>
                  <a:srgbClr val="FF0000"/>
                </a:solidFill>
              </a:rPr>
              <a:t>Proposed Method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17F0-C13D-1D50-CC9E-E4829FB8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21014-C703-0F09-26F0-F05C292B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</p:spTree>
    <p:extLst>
      <p:ext uri="{BB962C8B-B14F-4D97-AF65-F5344CB8AC3E}">
        <p14:creationId xmlns:p14="http://schemas.microsoft.com/office/powerpoint/2010/main" val="357799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9B28-5992-0D4B-47A3-7604BBE2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9ED63-EA05-DBD2-ED99-2B1CB02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394482" cy="454464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400" b="1" dirty="0">
                <a:solidFill>
                  <a:schemeClr val="accent1"/>
                </a:solidFill>
              </a:rPr>
              <a:t>Background: </a:t>
            </a:r>
            <a:r>
              <a:rPr lang="en-US" sz="2400" b="1" i="1" dirty="0"/>
              <a:t>Stack distance</a:t>
            </a:r>
            <a:r>
              <a:rPr lang="en-US" sz="2400" dirty="0"/>
              <a:t> is a widely-used concept to represent the temporal locality of applications</a:t>
            </a:r>
            <a:endParaRPr lang="en-US" sz="500" dirty="0"/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sz="1900" dirty="0"/>
              <a:t>Statistics of unique data access count between two consecutive accesses to the same data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sz="1900" dirty="0"/>
              <a:t>Ultimately converted into a </a:t>
            </a:r>
            <a:r>
              <a:rPr lang="en-US" sz="1900" b="1" i="1" dirty="0"/>
              <a:t>cache miss curve</a:t>
            </a:r>
            <a:r>
              <a:rPr lang="en-US" sz="1900" dirty="0"/>
              <a:t> – miss ratio/frequency vs capacity</a:t>
            </a:r>
          </a:p>
          <a:p>
            <a:pPr lvl="6">
              <a:lnSpc>
                <a:spcPct val="120000"/>
              </a:lnSpc>
              <a:spcBef>
                <a:spcPts val="400"/>
              </a:spcBef>
            </a:pPr>
            <a:endParaRPr lang="en-US" sz="2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400" b="1" dirty="0">
                <a:solidFill>
                  <a:schemeClr val="accent1"/>
                </a:solidFill>
              </a:rPr>
              <a:t>Problem: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Significant overhead </a:t>
            </a:r>
            <a:r>
              <a:rPr lang="en-US" sz="2400"/>
              <a:t>to keep </a:t>
            </a:r>
            <a:r>
              <a:rPr lang="en-US" sz="2400" dirty="0"/>
              <a:t>track of the distances (using an </a:t>
            </a:r>
            <a:r>
              <a:rPr lang="en-US" sz="2400" dirty="0" err="1"/>
              <a:t>LRU</a:t>
            </a:r>
            <a:r>
              <a:rPr lang="en-US" sz="2400" dirty="0"/>
              <a:t> stack)</a:t>
            </a:r>
          </a:p>
          <a:p>
            <a:pPr lvl="6">
              <a:lnSpc>
                <a:spcPct val="120000"/>
              </a:lnSpc>
              <a:spcBef>
                <a:spcPts val="400"/>
              </a:spcBef>
            </a:pPr>
            <a:endParaRPr lang="en-US" sz="2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400" b="1" dirty="0">
                <a:solidFill>
                  <a:schemeClr val="accent1"/>
                </a:solidFill>
              </a:rPr>
              <a:t>Key Contributions:</a:t>
            </a:r>
          </a:p>
          <a:p>
            <a:pPr lvl="6">
              <a:lnSpc>
                <a:spcPct val="120000"/>
              </a:lnSpc>
              <a:spcBef>
                <a:spcPts val="400"/>
              </a:spcBef>
            </a:pPr>
            <a:endParaRPr lang="en-US" sz="200" dirty="0">
              <a:solidFill>
                <a:schemeClr val="accent1"/>
              </a:solidFill>
            </a:endParaRPr>
          </a:p>
          <a:p>
            <a:pPr marL="668338" lvl="1" indent="-268288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We regard the </a:t>
            </a:r>
            <a:r>
              <a:rPr lang="en-US" sz="1900" dirty="0" err="1"/>
              <a:t>LRU</a:t>
            </a:r>
            <a:r>
              <a:rPr lang="en-US" sz="1900" dirty="0"/>
              <a:t> stack behavior as a series of </a:t>
            </a:r>
            <a:r>
              <a:rPr lang="en-US" sz="1900" b="1" i="1" dirty="0">
                <a:solidFill>
                  <a:srgbClr val="FF0000"/>
                </a:solidFill>
              </a:rPr>
              <a:t>Bernoulli trials</a:t>
            </a:r>
            <a:r>
              <a:rPr lang="en-US" sz="1900" dirty="0"/>
              <a:t> and derive a macroscopical relationship between a </a:t>
            </a:r>
            <a:r>
              <a:rPr lang="en-US" sz="1900" b="1" i="1" dirty="0">
                <a:solidFill>
                  <a:srgbClr val="FF0000"/>
                </a:solidFill>
              </a:rPr>
              <a:t>cardinality curve</a:t>
            </a:r>
            <a:r>
              <a:rPr lang="en-US" sz="1900" dirty="0"/>
              <a:t> and the corresponding miss curve</a:t>
            </a:r>
          </a:p>
          <a:p>
            <a:pPr marL="668338" lvl="1" indent="-268288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We propose an efficient approach to estimate a miss curve </a:t>
            </a:r>
            <a:r>
              <a:rPr lang="en-US" sz="1900" b="1" i="1" dirty="0"/>
              <a:t>without stack distances</a:t>
            </a:r>
            <a:r>
              <a:rPr lang="en-US" sz="1900" dirty="0"/>
              <a:t> but using </a:t>
            </a:r>
            <a:r>
              <a:rPr lang="en-US" sz="1900" b="1" i="1" dirty="0">
                <a:solidFill>
                  <a:srgbClr val="FF0000"/>
                </a:solidFill>
              </a:rPr>
              <a:t>efficient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b="1" i="1" dirty="0">
                <a:solidFill>
                  <a:srgbClr val="FF0000"/>
                </a:solidFill>
              </a:rPr>
              <a:t>cardinality detection data structures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(Bloom filter, </a:t>
            </a:r>
            <a:r>
              <a:rPr lang="en-US" sz="1900" dirty="0" err="1"/>
              <a:t>HyperLogLog</a:t>
            </a:r>
            <a:r>
              <a:rPr lang="en-US" sz="1900" dirty="0"/>
              <a:t>, etc.)</a:t>
            </a:r>
          </a:p>
          <a:p>
            <a:pPr marL="668338" lvl="1" indent="-268288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We focus on the </a:t>
            </a:r>
            <a:r>
              <a:rPr lang="en-US" sz="1900" b="1" i="1" dirty="0">
                <a:solidFill>
                  <a:srgbClr val="FF0000"/>
                </a:solidFill>
              </a:rPr>
              <a:t>additivity principle</a:t>
            </a:r>
            <a:r>
              <a:rPr lang="en-US" sz="1900" dirty="0"/>
              <a:t> in the cardinality domain and offer an algorithm to </a:t>
            </a:r>
            <a:r>
              <a:rPr lang="en-US" sz="1900" b="1" i="1" dirty="0">
                <a:solidFill>
                  <a:srgbClr val="FF0000"/>
                </a:solidFill>
              </a:rPr>
              <a:t>synthesize</a:t>
            </a:r>
            <a:r>
              <a:rPr lang="en-US" sz="1900" dirty="0"/>
              <a:t> the miss curve of a mixed stream using the cardinality info of individual streams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56F0D2-9F5D-EC89-3A79-EAE323F4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AB3C0A-114D-73C6-44DA-57B9EAAC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D73DC-2EF5-C14E-578E-4CCF1473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3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615D-AE21-6A92-A604-DDCA3C1E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ADDA1-1F13-8AE9-91FA-9148D24D5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30" y="1622464"/>
            <a:ext cx="7518840" cy="2168083"/>
          </a:xfrm>
        </p:spPr>
        <p:txBody>
          <a:bodyPr>
            <a:normAutofit fontScale="92500" lnSpcReduction="10000"/>
          </a:bodyPr>
          <a:lstStyle/>
          <a:p>
            <a:pPr marL="522288" indent="-342900">
              <a:lnSpc>
                <a:spcPct val="110000"/>
              </a:lnSpc>
            </a:pPr>
            <a:r>
              <a:rPr lang="en-US" sz="2400" dirty="0"/>
              <a:t>Efficient cardinality detection using probabilistic data structures (e.g., </a:t>
            </a:r>
            <a:r>
              <a:rPr lang="en-US" sz="2400" dirty="0" err="1"/>
              <a:t>HyperLogLog</a:t>
            </a:r>
            <a:r>
              <a:rPr lang="en-US" sz="2400" dirty="0"/>
              <a:t>, Bloom Filter, etc.)</a:t>
            </a:r>
          </a:p>
          <a:p>
            <a:pPr marL="522288" indent="-342900">
              <a:lnSpc>
                <a:spcPct val="110000"/>
              </a:lnSpc>
            </a:pPr>
            <a:r>
              <a:rPr lang="en-US" sz="2400" dirty="0"/>
              <a:t>Curve fitting and analytical derivative calculation</a:t>
            </a:r>
          </a:p>
          <a:p>
            <a:pPr marL="522288" indent="-342900">
              <a:lnSpc>
                <a:spcPct val="11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Miss curve synthesis: </a:t>
            </a:r>
            <a:r>
              <a:rPr lang="en-US" sz="2400" dirty="0"/>
              <a:t>generating the miss curve of a mixed stream by using curves of individual streams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403F-82BC-DCB9-2FAC-3434B3B0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050F2-F402-927A-0FCC-EC21C882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EC6BDB-9337-47CC-9074-3670092029FC}"/>
              </a:ext>
            </a:extLst>
          </p:cNvPr>
          <p:cNvSpPr/>
          <p:nvPr/>
        </p:nvSpPr>
        <p:spPr>
          <a:xfrm>
            <a:off x="2451394" y="4230033"/>
            <a:ext cx="1973656" cy="12868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1. Cardinality</a:t>
            </a:r>
          </a:p>
          <a:p>
            <a:pPr algn="ctr"/>
            <a:r>
              <a:rPr lang="en-US" sz="2200" dirty="0"/>
              <a:t>Detection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3374CA-AF0D-6600-17E3-FA19D12F2560}"/>
              </a:ext>
            </a:extLst>
          </p:cNvPr>
          <p:cNvSpPr/>
          <p:nvPr/>
        </p:nvSpPr>
        <p:spPr>
          <a:xfrm>
            <a:off x="5732605" y="4230033"/>
            <a:ext cx="1412038" cy="12868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2. Curve Fitting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F08921-0E95-C8E5-6F8A-162E608AA011}"/>
              </a:ext>
            </a:extLst>
          </p:cNvPr>
          <p:cNvSpPr/>
          <p:nvPr/>
        </p:nvSpPr>
        <p:spPr>
          <a:xfrm>
            <a:off x="8561828" y="4230033"/>
            <a:ext cx="1973656" cy="12868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3. Derivative</a:t>
            </a:r>
          </a:p>
          <a:p>
            <a:pPr algn="ctr"/>
            <a:r>
              <a:rPr lang="en-US" sz="2200" dirty="0"/>
              <a:t>Calculation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EF9D73-8D0E-BF41-9161-1B18439DA1FE}"/>
              </a:ext>
            </a:extLst>
          </p:cNvPr>
          <p:cNvSpPr/>
          <p:nvPr/>
        </p:nvSpPr>
        <p:spPr>
          <a:xfrm>
            <a:off x="8580281" y="2101946"/>
            <a:ext cx="1973656" cy="12868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4. Miss Curve Synthesis</a:t>
            </a:r>
          </a:p>
          <a:p>
            <a:pPr algn="ctr"/>
            <a:r>
              <a:rPr lang="en-US" sz="2200" dirty="0"/>
              <a:t>A + B = ?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C68D4B3-9D55-B316-33A2-C1CDC3A691FA}"/>
              </a:ext>
            </a:extLst>
          </p:cNvPr>
          <p:cNvSpPr/>
          <p:nvPr/>
        </p:nvSpPr>
        <p:spPr>
          <a:xfrm>
            <a:off x="1736814" y="4579777"/>
            <a:ext cx="587349" cy="56323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946DC17-66B9-D13A-E32B-75B4EABA45F2}"/>
              </a:ext>
            </a:extLst>
          </p:cNvPr>
          <p:cNvSpPr/>
          <p:nvPr/>
        </p:nvSpPr>
        <p:spPr>
          <a:xfrm>
            <a:off x="4588836" y="4579776"/>
            <a:ext cx="995637" cy="56323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A21A0E6-861D-2E51-A588-ECB007DF758D}"/>
              </a:ext>
            </a:extLst>
          </p:cNvPr>
          <p:cNvSpPr/>
          <p:nvPr/>
        </p:nvSpPr>
        <p:spPr>
          <a:xfrm>
            <a:off x="7349430" y="4579776"/>
            <a:ext cx="1007610" cy="56323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3FC8E48-441D-0299-48C2-78073E9C971D}"/>
              </a:ext>
            </a:extLst>
          </p:cNvPr>
          <p:cNvSpPr/>
          <p:nvPr/>
        </p:nvSpPr>
        <p:spPr>
          <a:xfrm rot="16200000">
            <a:off x="9254981" y="3532830"/>
            <a:ext cx="587349" cy="56323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5E9C139-BE49-5BE0-57F2-B7EA1FE1C1A6}"/>
              </a:ext>
            </a:extLst>
          </p:cNvPr>
          <p:cNvSpPr/>
          <p:nvPr/>
        </p:nvSpPr>
        <p:spPr>
          <a:xfrm>
            <a:off x="10698625" y="4575332"/>
            <a:ext cx="587349" cy="56323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C33A4D89-1078-35AA-CA8B-F59F079473A7}"/>
              </a:ext>
            </a:extLst>
          </p:cNvPr>
          <p:cNvSpPr/>
          <p:nvPr/>
        </p:nvSpPr>
        <p:spPr>
          <a:xfrm>
            <a:off x="10698625" y="2463764"/>
            <a:ext cx="587349" cy="56323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5264E2-3D75-52D7-9B39-4E24B4091625}"/>
              </a:ext>
            </a:extLst>
          </p:cNvPr>
          <p:cNvSpPr txBox="1"/>
          <p:nvPr/>
        </p:nvSpPr>
        <p:spPr>
          <a:xfrm>
            <a:off x="2657402" y="3814447"/>
            <a:ext cx="170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Lightweight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45F81-64A4-C197-73EA-FCCFF12BAEEE}"/>
              </a:ext>
            </a:extLst>
          </p:cNvPr>
          <p:cNvSpPr txBox="1"/>
          <p:nvPr/>
        </p:nvSpPr>
        <p:spPr>
          <a:xfrm>
            <a:off x="5587173" y="3814447"/>
            <a:ext cx="170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Lightweight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2D3D57-1255-A948-6D9C-F6DB5D4D0740}"/>
              </a:ext>
            </a:extLst>
          </p:cNvPr>
          <p:cNvSpPr txBox="1"/>
          <p:nvPr/>
        </p:nvSpPr>
        <p:spPr>
          <a:xfrm>
            <a:off x="8598735" y="5506679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No Overhead</a:t>
            </a:r>
          </a:p>
        </p:txBody>
      </p:sp>
      <p:sp>
        <p:nvSpPr>
          <p:cNvPr id="23" name="Folded Corner 22">
            <a:extLst>
              <a:ext uri="{FF2B5EF4-FFF2-40B4-BE49-F238E27FC236}">
                <a16:creationId xmlns:a16="http://schemas.microsoft.com/office/drawing/2014/main" id="{70A1E3D5-1F96-CF75-582B-662C59E39366}"/>
              </a:ext>
            </a:extLst>
          </p:cNvPr>
          <p:cNvSpPr/>
          <p:nvPr/>
        </p:nvSpPr>
        <p:spPr>
          <a:xfrm>
            <a:off x="727153" y="4349873"/>
            <a:ext cx="1158844" cy="1023042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Access</a:t>
            </a:r>
          </a:p>
          <a:p>
            <a:pPr algn="ctr"/>
            <a:r>
              <a:rPr lang="en-US" sz="2200" dirty="0"/>
              <a:t>Trace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A81CF-CFA7-39D8-039E-F0D7F8E0CF7C}"/>
              </a:ext>
            </a:extLst>
          </p:cNvPr>
          <p:cNvSpPr txBox="1"/>
          <p:nvPr/>
        </p:nvSpPr>
        <p:spPr>
          <a:xfrm>
            <a:off x="4334789" y="5138565"/>
            <a:ext cx="1412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Discrete Cardinality Curve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3B48D-BDE8-68B3-6D83-A6E716A82DA3}"/>
              </a:ext>
            </a:extLst>
          </p:cNvPr>
          <p:cNvSpPr txBox="1"/>
          <p:nvPr/>
        </p:nvSpPr>
        <p:spPr>
          <a:xfrm>
            <a:off x="7094673" y="5155084"/>
            <a:ext cx="1478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Continuous Cardinality Curve</a:t>
            </a:r>
            <a:endParaRPr lang="en-US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6D4A53-BFF5-5044-BB1C-2D3380D90FC6}"/>
              </a:ext>
            </a:extLst>
          </p:cNvPr>
          <p:cNvSpPr txBox="1"/>
          <p:nvPr/>
        </p:nvSpPr>
        <p:spPr>
          <a:xfrm>
            <a:off x="10480491" y="5162960"/>
            <a:ext cx="1141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Miss Curve</a:t>
            </a:r>
            <a:endParaRPr lang="en-US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0921B-28EB-0F24-0E46-7DC2CC4A4BAF}"/>
              </a:ext>
            </a:extLst>
          </p:cNvPr>
          <p:cNvSpPr txBox="1"/>
          <p:nvPr/>
        </p:nvSpPr>
        <p:spPr>
          <a:xfrm>
            <a:off x="10434450" y="3055684"/>
            <a:ext cx="1141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Mixed</a:t>
            </a:r>
          </a:p>
          <a:p>
            <a:pPr algn="ctr"/>
            <a:r>
              <a:rPr lang="en-US" sz="2000" i="1" dirty="0"/>
              <a:t>Curve</a:t>
            </a:r>
            <a:endParaRPr lang="en-US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15D90F-C358-908B-96D7-C18AFAC3DB88}"/>
              </a:ext>
            </a:extLst>
          </p:cNvPr>
          <p:cNvSpPr txBox="1"/>
          <p:nvPr/>
        </p:nvSpPr>
        <p:spPr>
          <a:xfrm>
            <a:off x="7718493" y="3475833"/>
            <a:ext cx="162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Cardinality &amp; Miss Curves</a:t>
            </a:r>
            <a:endParaRPr lang="en-US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C8B3B4-DAA8-D73E-E511-F8B12D7BF0BC}"/>
              </a:ext>
            </a:extLst>
          </p:cNvPr>
          <p:cNvSpPr txBox="1"/>
          <p:nvPr/>
        </p:nvSpPr>
        <p:spPr>
          <a:xfrm>
            <a:off x="8777589" y="1649631"/>
            <a:ext cx="170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Lightweight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4712F-F64D-A2A3-38B7-17E4B5A2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80034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17E7-18A6-9F83-BDA5-4476CA60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Cardinality Detection using Probabilistic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099BA-7277-3B0B-3CF7-2FFBD8A4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1082" cy="258599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Use two major classes of probabilistic data structures:</a:t>
            </a:r>
          </a:p>
          <a:p>
            <a:pPr marL="720725" lvl="1" indent="-4000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Bloom Filter – proposed to process membership queries approximately</a:t>
            </a:r>
          </a:p>
          <a:p>
            <a:pPr marL="720725" lvl="1" indent="-4000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Log-Log Counting (e.g., </a:t>
            </a:r>
            <a:r>
              <a:rPr lang="en-US" dirty="0" err="1"/>
              <a:t>HyperLogLog</a:t>
            </a:r>
            <a:r>
              <a:rPr lang="en-US" dirty="0"/>
              <a:t>) – proposed for approx. cardinality detection</a:t>
            </a:r>
          </a:p>
          <a:p>
            <a:pPr>
              <a:lnSpc>
                <a:spcPct val="110000"/>
              </a:lnSpc>
            </a:pPr>
            <a:r>
              <a:rPr lang="en-US" dirty="0"/>
              <a:t>We quantitatively compare them in our experiments</a:t>
            </a:r>
          </a:p>
          <a:p>
            <a:pPr marL="627063" lvl="1" indent="-360363">
              <a:lnSpc>
                <a:spcPct val="110000"/>
              </a:lnSpc>
            </a:pPr>
            <a:r>
              <a:rPr lang="en-US" dirty="0"/>
              <a:t>The latter is more space-efficient but is less accurate (accurate enough in our case)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677BF-731D-FF3B-FD3B-2EB2C493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50304-5C9B-B6A5-1863-FD828679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International Conference on Parallel Architectures and Compilation Techniques (PACT)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F51C9-05E3-9A16-66E2-921A7AE5B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047" y="4411619"/>
            <a:ext cx="5484785" cy="1489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F28B9-B641-15DE-E917-707A046A8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1506" y="4601065"/>
            <a:ext cx="5132294" cy="1222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438F61-2804-94CC-CC5F-8DE36CF63FAE}"/>
              </a:ext>
            </a:extLst>
          </p:cNvPr>
          <p:cNvSpPr txBox="1"/>
          <p:nvPr/>
        </p:nvSpPr>
        <p:spPr>
          <a:xfrm>
            <a:off x="2366682" y="5901504"/>
            <a:ext cx="188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Bloom Filter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BA61B-FF40-5BC6-CE84-6856E5102D50}"/>
              </a:ext>
            </a:extLst>
          </p:cNvPr>
          <p:cNvSpPr txBox="1"/>
          <p:nvPr/>
        </p:nvSpPr>
        <p:spPr>
          <a:xfrm>
            <a:off x="7580314" y="5816373"/>
            <a:ext cx="2481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Log-Log Counter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26EA7-6045-9A36-8DE5-9418AA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91211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2150-1BEA-9E32-8C86-E940CD94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Fitting and Miss Ratio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29C5-6F43-693C-1D28-619FAE170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1836"/>
            <a:ext cx="10752245" cy="206125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Curve fitting: </a:t>
            </a:r>
            <a:r>
              <a:rPr lang="en-US" dirty="0"/>
              <a:t>we consider two types of curves to fit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Monolithic:</a:t>
            </a:r>
            <a:r>
              <a:rPr lang="en-US" dirty="0"/>
              <a:t> chosen from power, linear, or exponential curve; general trend detection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chemeClr val="accent5"/>
                </a:solidFill>
              </a:rPr>
              <a:t>Spline: </a:t>
            </a:r>
            <a:r>
              <a:rPr lang="en-US" dirty="0"/>
              <a:t>multiple pieces of  2nd order polynomial curves for finer fitting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Miss ratio calculation:</a:t>
            </a:r>
            <a:r>
              <a:rPr lang="en-US" dirty="0"/>
              <a:t> the derivative &amp; inverse of the above curves are </a:t>
            </a:r>
            <a:r>
              <a:rPr lang="en-US" b="1" i="1" dirty="0"/>
              <a:t>known</a:t>
            </a:r>
            <a:r>
              <a:rPr lang="en-US" dirty="0"/>
              <a:t>, and the coefficients are identified in the fitting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8BA6C-4F97-E1D7-FDF3-6AD9C81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A9888-1CB7-EA94-6519-DB8B5219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International Conference on Parallel Architectures and Compilation Techniques (PACT)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B06D83-7AA1-7C65-AA83-9116A6FC68AE}"/>
              </a:ext>
            </a:extLst>
          </p:cNvPr>
          <p:cNvGrpSpPr/>
          <p:nvPr/>
        </p:nvGrpSpPr>
        <p:grpSpPr>
          <a:xfrm>
            <a:off x="435368" y="3874627"/>
            <a:ext cx="2985841" cy="2496894"/>
            <a:chOff x="581642" y="3346566"/>
            <a:chExt cx="3499101" cy="31630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6A7193-6027-04DF-F9BB-E9EC6E3B4909}"/>
                </a:ext>
              </a:extLst>
            </p:cNvPr>
            <p:cNvGrpSpPr/>
            <p:nvPr/>
          </p:nvGrpSpPr>
          <p:grpSpPr>
            <a:xfrm>
              <a:off x="924446" y="3874187"/>
              <a:ext cx="2837508" cy="2111663"/>
              <a:chOff x="1066800" y="3503691"/>
              <a:chExt cx="2971800" cy="2111663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ECAA342-CF24-239B-E723-A4122AFF042F}"/>
                  </a:ext>
                </a:extLst>
              </p:cNvPr>
              <p:cNvCxnSpPr/>
              <p:nvPr/>
            </p:nvCxnSpPr>
            <p:spPr>
              <a:xfrm>
                <a:off x="1066800" y="5615354"/>
                <a:ext cx="2971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E7583A0-B554-87F5-7693-13BD16AB7D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6800" y="3503691"/>
                <a:ext cx="0" cy="2111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8ED2EB-DB5E-F6C9-1CDF-7ED154F10AE2}"/>
                </a:ext>
              </a:extLst>
            </p:cNvPr>
            <p:cNvSpPr/>
            <p:nvPr/>
          </p:nvSpPr>
          <p:spPr>
            <a:xfrm>
              <a:off x="1126594" y="5786735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9D792F-DB5F-FD40-B2BF-032BC0CF14FE}"/>
                </a:ext>
              </a:extLst>
            </p:cNvPr>
            <p:cNvSpPr txBox="1"/>
            <p:nvPr/>
          </p:nvSpPr>
          <p:spPr>
            <a:xfrm>
              <a:off x="581642" y="3346566"/>
              <a:ext cx="2206495" cy="4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 of Accesses: </a:t>
              </a:r>
              <a:r>
                <a:rPr lang="en-US" i="1" dirty="0"/>
                <a:t>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0C0759-E558-3A07-FA87-27C38BD2095E}"/>
                </a:ext>
              </a:extLst>
            </p:cNvPr>
            <p:cNvSpPr txBox="1"/>
            <p:nvPr/>
          </p:nvSpPr>
          <p:spPr>
            <a:xfrm>
              <a:off x="866003" y="6041765"/>
              <a:ext cx="3214740" cy="4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 of Unique Accesses: </a:t>
              </a:r>
              <a:r>
                <a:rPr lang="en-US" i="1" dirty="0"/>
                <a:t>u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25EA06D-DBF9-06B5-E74D-659B3F58C84B}"/>
                </a:ext>
              </a:extLst>
            </p:cNvPr>
            <p:cNvSpPr/>
            <p:nvPr/>
          </p:nvSpPr>
          <p:spPr>
            <a:xfrm>
              <a:off x="1305901" y="5627697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34E6D1-FD89-01CB-D17F-ADFE505E4F2B}"/>
                </a:ext>
              </a:extLst>
            </p:cNvPr>
            <p:cNvSpPr/>
            <p:nvPr/>
          </p:nvSpPr>
          <p:spPr>
            <a:xfrm>
              <a:off x="1507081" y="5474370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69A74C-35B2-7E9D-D5F7-1D272EAB8EE2}"/>
                </a:ext>
              </a:extLst>
            </p:cNvPr>
            <p:cNvSpPr/>
            <p:nvPr/>
          </p:nvSpPr>
          <p:spPr>
            <a:xfrm>
              <a:off x="1686388" y="5350100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7F7515-A645-9C95-429A-5E2A4FC15886}"/>
                </a:ext>
              </a:extLst>
            </p:cNvPr>
            <p:cNvSpPr/>
            <p:nvPr/>
          </p:nvSpPr>
          <p:spPr>
            <a:xfrm>
              <a:off x="1865695" y="5170149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732604-3E5A-71A1-8E15-958358083C23}"/>
                </a:ext>
              </a:extLst>
            </p:cNvPr>
            <p:cNvSpPr/>
            <p:nvPr/>
          </p:nvSpPr>
          <p:spPr>
            <a:xfrm>
              <a:off x="2079979" y="5060883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F98D8C-A89A-A5B0-D332-03D1BB27ABC5}"/>
                </a:ext>
              </a:extLst>
            </p:cNvPr>
            <p:cNvSpPr/>
            <p:nvPr/>
          </p:nvSpPr>
          <p:spPr>
            <a:xfrm>
              <a:off x="2294263" y="4951617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6157DD6-D5E3-6C10-B911-4F9248BB962D}"/>
                </a:ext>
              </a:extLst>
            </p:cNvPr>
            <p:cNvSpPr/>
            <p:nvPr/>
          </p:nvSpPr>
          <p:spPr>
            <a:xfrm>
              <a:off x="2429890" y="4666042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536C32-4485-8B4E-A19D-37EA4EC754AB}"/>
                </a:ext>
              </a:extLst>
            </p:cNvPr>
            <p:cNvSpPr/>
            <p:nvPr/>
          </p:nvSpPr>
          <p:spPr>
            <a:xfrm>
              <a:off x="2609261" y="4492790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9FE394B-73B8-3F60-63A9-D8E0D87B1B73}"/>
                </a:ext>
              </a:extLst>
            </p:cNvPr>
            <p:cNvSpPr/>
            <p:nvPr/>
          </p:nvSpPr>
          <p:spPr>
            <a:xfrm>
              <a:off x="2788149" y="4395538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171C1B1-D489-67F8-2AC7-4D8E3DE31BEA}"/>
                </a:ext>
              </a:extLst>
            </p:cNvPr>
            <p:cNvSpPr/>
            <p:nvPr/>
          </p:nvSpPr>
          <p:spPr>
            <a:xfrm>
              <a:off x="2989748" y="4350891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310F34A-2561-6FAC-79EE-C62EA7853478}"/>
                </a:ext>
              </a:extLst>
            </p:cNvPr>
            <p:cNvSpPr/>
            <p:nvPr/>
          </p:nvSpPr>
          <p:spPr>
            <a:xfrm>
              <a:off x="3191347" y="4306244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D7DF374-B882-3C45-7631-DCEB99C2F13C}"/>
                </a:ext>
              </a:extLst>
            </p:cNvPr>
            <p:cNvSpPr/>
            <p:nvPr/>
          </p:nvSpPr>
          <p:spPr>
            <a:xfrm>
              <a:off x="3383339" y="4131692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CEEB03A-2E5F-7720-68EC-894DD89E36B4}"/>
                </a:ext>
              </a:extLst>
            </p:cNvPr>
            <p:cNvSpPr/>
            <p:nvPr/>
          </p:nvSpPr>
          <p:spPr>
            <a:xfrm>
              <a:off x="3575331" y="3957140"/>
              <a:ext cx="89170" cy="892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FB9A82-D6C8-E670-125A-2DF4BF4BAE20}"/>
              </a:ext>
            </a:extLst>
          </p:cNvPr>
          <p:cNvGrpSpPr/>
          <p:nvPr/>
        </p:nvGrpSpPr>
        <p:grpSpPr>
          <a:xfrm>
            <a:off x="3256776" y="4806805"/>
            <a:ext cx="1039800" cy="1283556"/>
            <a:chOff x="3256776" y="4806805"/>
            <a:chExt cx="1039800" cy="1283556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813F26B-90E6-6FE7-9FBB-A5FE27CFCCC1}"/>
                </a:ext>
              </a:extLst>
            </p:cNvPr>
            <p:cNvSpPr/>
            <p:nvPr/>
          </p:nvSpPr>
          <p:spPr>
            <a:xfrm>
              <a:off x="3488517" y="4806805"/>
              <a:ext cx="630882" cy="50699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6581BE-69BE-5D0B-E74B-B4F434D0018E}"/>
                </a:ext>
              </a:extLst>
            </p:cNvPr>
            <p:cNvSpPr txBox="1"/>
            <p:nvPr/>
          </p:nvSpPr>
          <p:spPr>
            <a:xfrm>
              <a:off x="3256776" y="5382475"/>
              <a:ext cx="103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Curve Fitting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37D5A4-E04E-27B5-89D2-8103B6D3938D}"/>
              </a:ext>
            </a:extLst>
          </p:cNvPr>
          <p:cNvGrpSpPr/>
          <p:nvPr/>
        </p:nvGrpSpPr>
        <p:grpSpPr>
          <a:xfrm>
            <a:off x="7034900" y="4034850"/>
            <a:ext cx="1573892" cy="2173467"/>
            <a:chOff x="7034900" y="4034850"/>
            <a:chExt cx="1573892" cy="2173467"/>
          </a:xfrm>
        </p:grpSpPr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6C62F396-6BD8-0BA3-139C-0AEE3C893C07}"/>
                </a:ext>
              </a:extLst>
            </p:cNvPr>
            <p:cNvSpPr/>
            <p:nvPr/>
          </p:nvSpPr>
          <p:spPr>
            <a:xfrm>
              <a:off x="7589463" y="4696762"/>
              <a:ext cx="630882" cy="50699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5F779A4-894A-8655-6E07-6666BBE915AC}"/>
                </a:ext>
              </a:extLst>
            </p:cNvPr>
            <p:cNvSpPr txBox="1"/>
            <p:nvPr/>
          </p:nvSpPr>
          <p:spPr>
            <a:xfrm>
              <a:off x="7090834" y="5192654"/>
              <a:ext cx="1486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Derivative &amp; Inverse Calculation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4A63113-9D2B-78E9-1B25-DE48805422A6}"/>
                    </a:ext>
                  </a:extLst>
                </p:cNvPr>
                <p:cNvSpPr txBox="1"/>
                <p:nvPr/>
              </p:nvSpPr>
              <p:spPr>
                <a:xfrm>
                  <a:off x="7034900" y="4034850"/>
                  <a:ext cx="1573892" cy="66191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)≃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′(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i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4A63113-9D2B-78E9-1B25-DE4880542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4900" y="4034850"/>
                  <a:ext cx="1573892" cy="661912"/>
                </a:xfrm>
                <a:prstGeom prst="rect">
                  <a:avLst/>
                </a:prstGeom>
                <a:blipFill>
                  <a:blip r:embed="rId3"/>
                  <a:stretch>
                    <a:fillRect b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75A06F-A5E5-4C13-253C-FAF3F524E704}"/>
              </a:ext>
            </a:extLst>
          </p:cNvPr>
          <p:cNvGrpSpPr/>
          <p:nvPr/>
        </p:nvGrpSpPr>
        <p:grpSpPr>
          <a:xfrm>
            <a:off x="4064604" y="3838192"/>
            <a:ext cx="2985841" cy="2496894"/>
            <a:chOff x="4064604" y="3838192"/>
            <a:chExt cx="2985841" cy="249689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3F7A35-CB4D-AAA4-FDA7-78E7FBFCC4EF}"/>
                </a:ext>
              </a:extLst>
            </p:cNvPr>
            <p:cNvGrpSpPr/>
            <p:nvPr/>
          </p:nvGrpSpPr>
          <p:grpSpPr>
            <a:xfrm>
              <a:off x="4064604" y="3838192"/>
              <a:ext cx="2985841" cy="2496894"/>
              <a:chOff x="581642" y="3346566"/>
              <a:chExt cx="3499101" cy="316307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7CC62C6-53A3-DD0B-BA54-69814E580130}"/>
                  </a:ext>
                </a:extLst>
              </p:cNvPr>
              <p:cNvGrpSpPr/>
              <p:nvPr/>
            </p:nvGrpSpPr>
            <p:grpSpPr>
              <a:xfrm>
                <a:off x="924446" y="3874187"/>
                <a:ext cx="2837508" cy="2111663"/>
                <a:chOff x="1066800" y="3503691"/>
                <a:chExt cx="2971800" cy="2111663"/>
              </a:xfrm>
            </p:grpSpPr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B81D11A8-7DE9-6A73-302D-BBFC0E9BB728}"/>
                    </a:ext>
                  </a:extLst>
                </p:cNvPr>
                <p:cNvCxnSpPr/>
                <p:nvPr/>
              </p:nvCxnSpPr>
              <p:spPr>
                <a:xfrm>
                  <a:off x="1066800" y="5615354"/>
                  <a:ext cx="29718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C4E8441-ABB7-0BAA-7635-484F9B404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6800" y="3503691"/>
                  <a:ext cx="0" cy="211166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CF1AF3C-5FB1-672E-85BC-6A124605A7F5}"/>
                  </a:ext>
                </a:extLst>
              </p:cNvPr>
              <p:cNvSpPr/>
              <p:nvPr/>
            </p:nvSpPr>
            <p:spPr>
              <a:xfrm>
                <a:off x="1126594" y="5786735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A3907E9-A5B1-4471-025C-CC91470EF082}"/>
                  </a:ext>
                </a:extLst>
              </p:cNvPr>
              <p:cNvSpPr txBox="1"/>
              <p:nvPr/>
            </p:nvSpPr>
            <p:spPr>
              <a:xfrm>
                <a:off x="581642" y="3346566"/>
                <a:ext cx="2206495" cy="467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# of Accesses: </a:t>
                </a:r>
                <a:r>
                  <a:rPr lang="en-US" i="1" dirty="0"/>
                  <a:t>N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2C8B28B-D5CA-84A1-50A3-67C82CE08704}"/>
                  </a:ext>
                </a:extLst>
              </p:cNvPr>
              <p:cNvSpPr txBox="1"/>
              <p:nvPr/>
            </p:nvSpPr>
            <p:spPr>
              <a:xfrm>
                <a:off x="866003" y="6041765"/>
                <a:ext cx="3214740" cy="467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# of Unique Accesses: </a:t>
                </a:r>
                <a:r>
                  <a:rPr lang="en-US" i="1" dirty="0"/>
                  <a:t>u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09E3A75-9452-06C7-7C5E-F2963B4BD8FD}"/>
                  </a:ext>
                </a:extLst>
              </p:cNvPr>
              <p:cNvSpPr/>
              <p:nvPr/>
            </p:nvSpPr>
            <p:spPr>
              <a:xfrm>
                <a:off x="1305901" y="5627697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475925E-6C2B-9C89-0970-79092715CD53}"/>
                  </a:ext>
                </a:extLst>
              </p:cNvPr>
              <p:cNvSpPr/>
              <p:nvPr/>
            </p:nvSpPr>
            <p:spPr>
              <a:xfrm>
                <a:off x="1507081" y="5474370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EDE5C2F-1E47-B2BC-3612-D5D0F8957B45}"/>
                  </a:ext>
                </a:extLst>
              </p:cNvPr>
              <p:cNvSpPr/>
              <p:nvPr/>
            </p:nvSpPr>
            <p:spPr>
              <a:xfrm>
                <a:off x="1686388" y="5350100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AC099E4-2137-CFA6-15D2-EBEE487DDA07}"/>
                  </a:ext>
                </a:extLst>
              </p:cNvPr>
              <p:cNvSpPr/>
              <p:nvPr/>
            </p:nvSpPr>
            <p:spPr>
              <a:xfrm>
                <a:off x="1865695" y="5170149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3246A7B-BC6A-623E-180D-0364576D59D8}"/>
                  </a:ext>
                </a:extLst>
              </p:cNvPr>
              <p:cNvSpPr/>
              <p:nvPr/>
            </p:nvSpPr>
            <p:spPr>
              <a:xfrm>
                <a:off x="2079979" y="5060883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3D4472B-8CEC-1A0A-8A18-AEAAA0718A19}"/>
                  </a:ext>
                </a:extLst>
              </p:cNvPr>
              <p:cNvSpPr/>
              <p:nvPr/>
            </p:nvSpPr>
            <p:spPr>
              <a:xfrm>
                <a:off x="2294263" y="4951617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EA47368-7FE0-9F00-9E7A-6E80B9BA9C42}"/>
                  </a:ext>
                </a:extLst>
              </p:cNvPr>
              <p:cNvSpPr/>
              <p:nvPr/>
            </p:nvSpPr>
            <p:spPr>
              <a:xfrm>
                <a:off x="2429890" y="4666042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A69B120-C0F4-4269-460D-8F473B06FFFC}"/>
                  </a:ext>
                </a:extLst>
              </p:cNvPr>
              <p:cNvSpPr/>
              <p:nvPr/>
            </p:nvSpPr>
            <p:spPr>
              <a:xfrm>
                <a:off x="2609261" y="4492790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DD07FB5-0586-9F53-2A4B-F75AC60A1564}"/>
                  </a:ext>
                </a:extLst>
              </p:cNvPr>
              <p:cNvSpPr/>
              <p:nvPr/>
            </p:nvSpPr>
            <p:spPr>
              <a:xfrm>
                <a:off x="2788149" y="4395538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02BC427-5BA2-E78F-B974-16ACB24FAE2B}"/>
                  </a:ext>
                </a:extLst>
              </p:cNvPr>
              <p:cNvSpPr/>
              <p:nvPr/>
            </p:nvSpPr>
            <p:spPr>
              <a:xfrm>
                <a:off x="2989748" y="4350891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B748056-0448-643E-E49B-84BDA086D187}"/>
                  </a:ext>
                </a:extLst>
              </p:cNvPr>
              <p:cNvSpPr/>
              <p:nvPr/>
            </p:nvSpPr>
            <p:spPr>
              <a:xfrm>
                <a:off x="3191347" y="4306244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75871F8-0561-1448-DB77-DB60C32CA91A}"/>
                  </a:ext>
                </a:extLst>
              </p:cNvPr>
              <p:cNvSpPr/>
              <p:nvPr/>
            </p:nvSpPr>
            <p:spPr>
              <a:xfrm>
                <a:off x="3383339" y="4131692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4BD887E-E32E-DFE7-D48A-78258064DFCF}"/>
                  </a:ext>
                </a:extLst>
              </p:cNvPr>
              <p:cNvSpPr/>
              <p:nvPr/>
            </p:nvSpPr>
            <p:spPr>
              <a:xfrm>
                <a:off x="3575331" y="3957140"/>
                <a:ext cx="89170" cy="892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494327E-8AA3-C2F9-DE1A-EE36B317B873}"/>
                </a:ext>
              </a:extLst>
            </p:cNvPr>
            <p:cNvSpPr/>
            <p:nvPr/>
          </p:nvSpPr>
          <p:spPr>
            <a:xfrm>
              <a:off x="4377976" y="4242069"/>
              <a:ext cx="2272892" cy="1652530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050D035-EE4D-D669-9D31-96F4FC674622}"/>
                </a:ext>
              </a:extLst>
            </p:cNvPr>
            <p:cNvSpPr/>
            <p:nvPr/>
          </p:nvSpPr>
          <p:spPr>
            <a:xfrm>
              <a:off x="4417673" y="5292806"/>
              <a:ext cx="818724" cy="615436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2148C6B4-5256-41D5-086D-0E06D64D7320}"/>
                </a:ext>
              </a:extLst>
            </p:cNvPr>
            <p:cNvSpPr/>
            <p:nvPr/>
          </p:nvSpPr>
          <p:spPr>
            <a:xfrm>
              <a:off x="5213609" y="4783356"/>
              <a:ext cx="657285" cy="549668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5BB7B47-FBBF-B6FF-AC90-7D167DD561CE}"/>
                </a:ext>
              </a:extLst>
            </p:cNvPr>
            <p:cNvSpPr/>
            <p:nvPr/>
          </p:nvSpPr>
          <p:spPr>
            <a:xfrm>
              <a:off x="5870895" y="4343390"/>
              <a:ext cx="795936" cy="424783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65C9BC6-1E11-E09A-04B6-F4F909B98BB7}"/>
                </a:ext>
              </a:extLst>
            </p:cNvPr>
            <p:cNvSpPr txBox="1"/>
            <p:nvPr/>
          </p:nvSpPr>
          <p:spPr>
            <a:xfrm>
              <a:off x="5542251" y="5497535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1"/>
                  </a:solidFill>
                </a:rPr>
                <a:t>Monolithic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4D6C1C9-CAB9-6770-5BEE-7A1CC724FDF8}"/>
                </a:ext>
              </a:extLst>
            </p:cNvPr>
            <p:cNvSpPr txBox="1"/>
            <p:nvPr/>
          </p:nvSpPr>
          <p:spPr>
            <a:xfrm>
              <a:off x="4594966" y="4359085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5"/>
                  </a:solidFill>
                </a:rPr>
                <a:t>Spline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9D98C6D-8FA1-B40B-B0AB-AA13DBACD213}"/>
                </a:ext>
              </a:extLst>
            </p:cNvPr>
            <p:cNvCxnSpPr>
              <a:cxnSpLocks/>
              <a:stCxn id="91" idx="0"/>
            </p:cNvCxnSpPr>
            <p:nvPr/>
          </p:nvCxnSpPr>
          <p:spPr>
            <a:xfrm flipH="1" flipV="1">
              <a:off x="5832850" y="4996889"/>
              <a:ext cx="329122" cy="5006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E6D6D21-0110-19BA-0B68-6FA232BE143B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>
              <a:off x="4998282" y="4728417"/>
              <a:ext cx="488581" cy="436832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E819AD-017E-00A6-3AAC-5D6A260DEE19}"/>
              </a:ext>
            </a:extLst>
          </p:cNvPr>
          <p:cNvGrpSpPr/>
          <p:nvPr/>
        </p:nvGrpSpPr>
        <p:grpSpPr>
          <a:xfrm>
            <a:off x="8604604" y="3824822"/>
            <a:ext cx="2985841" cy="2496894"/>
            <a:chOff x="8604604" y="3824822"/>
            <a:chExt cx="2985841" cy="249689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6EDBDDD-433A-BEFA-ECF2-8218DFEAD827}"/>
                </a:ext>
              </a:extLst>
            </p:cNvPr>
            <p:cNvGrpSpPr/>
            <p:nvPr/>
          </p:nvGrpSpPr>
          <p:grpSpPr>
            <a:xfrm>
              <a:off x="8897124" y="4241320"/>
              <a:ext cx="2421293" cy="1666924"/>
              <a:chOff x="1066800" y="3503691"/>
              <a:chExt cx="2971800" cy="2111663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ED099AA2-22BB-9913-4B02-6596A9222979}"/>
                  </a:ext>
                </a:extLst>
              </p:cNvPr>
              <p:cNvCxnSpPr/>
              <p:nvPr/>
            </p:nvCxnSpPr>
            <p:spPr>
              <a:xfrm>
                <a:off x="1066800" y="5615354"/>
                <a:ext cx="2971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E9301FA0-9FD5-838D-8CFB-72E8D247F9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6800" y="3503691"/>
                <a:ext cx="0" cy="2111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D4F210-7B53-C5B4-70C2-40D7402D9AA6}"/>
                </a:ext>
              </a:extLst>
            </p:cNvPr>
            <p:cNvSpPr txBox="1"/>
            <p:nvPr/>
          </p:nvSpPr>
          <p:spPr>
            <a:xfrm>
              <a:off x="8604604" y="3824822"/>
              <a:ext cx="1882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Miss Ratio: </a:t>
              </a:r>
              <a:r>
                <a:rPr lang="en-US" i="1" dirty="0"/>
                <a:t>M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D861865-7894-84B2-9EC3-7B0FDA40AA0F}"/>
                </a:ext>
              </a:extLst>
            </p:cNvPr>
            <p:cNvSpPr txBox="1"/>
            <p:nvPr/>
          </p:nvSpPr>
          <p:spPr>
            <a:xfrm>
              <a:off x="8847254" y="5952384"/>
              <a:ext cx="274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# of Unique Accesses: </a:t>
              </a:r>
              <a:r>
                <a:rPr lang="en-US" i="1" dirty="0"/>
                <a:t>u</a:t>
              </a: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A905EE6-C4E0-4F9E-286D-AEDC7D22989A}"/>
                </a:ext>
              </a:extLst>
            </p:cNvPr>
            <p:cNvSpPr/>
            <p:nvPr/>
          </p:nvSpPr>
          <p:spPr>
            <a:xfrm rot="15370487">
              <a:off x="9322339" y="3904644"/>
              <a:ext cx="1424407" cy="1976196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C034D1C-D349-2B01-2377-0992F9A88942}"/>
                </a:ext>
              </a:extLst>
            </p:cNvPr>
            <p:cNvSpPr/>
            <p:nvPr/>
          </p:nvSpPr>
          <p:spPr>
            <a:xfrm flipV="1">
              <a:off x="8897125" y="4437288"/>
              <a:ext cx="962015" cy="208273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255D519-D227-81B9-85AA-57A63DCC93B4}"/>
                </a:ext>
              </a:extLst>
            </p:cNvPr>
            <p:cNvSpPr/>
            <p:nvPr/>
          </p:nvSpPr>
          <p:spPr>
            <a:xfrm flipH="1">
              <a:off x="9768687" y="4595752"/>
              <a:ext cx="665840" cy="471623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14EFBA-1875-9D8E-B719-1744D57A2F59}"/>
                </a:ext>
              </a:extLst>
            </p:cNvPr>
            <p:cNvSpPr/>
            <p:nvPr/>
          </p:nvSpPr>
          <p:spPr>
            <a:xfrm flipH="1">
              <a:off x="10487440" y="5067376"/>
              <a:ext cx="676761" cy="210334"/>
            </a:xfrm>
            <a:custGeom>
              <a:avLst/>
              <a:gdLst>
                <a:gd name="connsiteX0" fmla="*/ 0 w 2302525"/>
                <a:gd name="connsiteY0" fmla="*/ 1652530 h 1652530"/>
                <a:gd name="connsiteX1" fmla="*/ 1652530 w 2302525"/>
                <a:gd name="connsiteY1" fmla="*/ 616945 h 1652530"/>
                <a:gd name="connsiteX2" fmla="*/ 2302525 w 2302525"/>
                <a:gd name="connsiteY2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525" h="1652530">
                  <a:moveTo>
                    <a:pt x="0" y="1652530"/>
                  </a:moveTo>
                  <a:cubicBezTo>
                    <a:pt x="634388" y="1272448"/>
                    <a:pt x="1268776" y="892367"/>
                    <a:pt x="1652530" y="616945"/>
                  </a:cubicBezTo>
                  <a:cubicBezTo>
                    <a:pt x="2036284" y="341523"/>
                    <a:pt x="2169404" y="170761"/>
                    <a:pt x="2302525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1E32E5C-E04A-DCBC-A951-9724ABAEE7B7}"/>
                </a:ext>
              </a:extLst>
            </p:cNvPr>
            <p:cNvSpPr txBox="1"/>
            <p:nvPr/>
          </p:nvSpPr>
          <p:spPr>
            <a:xfrm>
              <a:off x="8962056" y="5112240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5"/>
                  </a:solidFill>
                </a:rPr>
                <a:t>Spline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5857AD3-D2FE-CD33-332E-CAA2BD0C9629}"/>
                </a:ext>
              </a:extLst>
            </p:cNvPr>
            <p:cNvCxnSpPr>
              <a:cxnSpLocks/>
              <a:stCxn id="104" idx="3"/>
              <a:endCxn id="102" idx="0"/>
            </p:cNvCxnSpPr>
            <p:nvPr/>
          </p:nvCxnSpPr>
          <p:spPr>
            <a:xfrm flipV="1">
              <a:off x="9768687" y="5067375"/>
              <a:ext cx="665840" cy="229531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27F4120-C5D7-31B7-2D3A-AE0D716BB7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6760" y="4411086"/>
              <a:ext cx="260827" cy="5195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DFCF129-B289-4CDE-5DCD-3C406D516BB4}"/>
                </a:ext>
              </a:extLst>
            </p:cNvPr>
            <p:cNvSpPr txBox="1"/>
            <p:nvPr/>
          </p:nvSpPr>
          <p:spPr>
            <a:xfrm>
              <a:off x="10044415" y="4137332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1"/>
                  </a:solidFill>
                </a:rPr>
                <a:t>Monolithic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8668F-4A03-DA64-9AF3-3A9BFEF2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43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2CCB-D53B-CEA8-F8F4-204D2C6B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of Miss Curve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A6BDC-F1E3-1A46-86AB-07744CC5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Objective: </a:t>
            </a:r>
            <a:r>
              <a:rPr lang="en-US" dirty="0"/>
              <a:t>To efficiently detect the interference effect when multiple streams share the same cache </a:t>
            </a:r>
            <a:r>
              <a:rPr lang="en-US" b="1" i="1" dirty="0">
                <a:solidFill>
                  <a:srgbClr val="FF0000"/>
                </a:solidFill>
              </a:rPr>
              <a:t>without acquiring a mixed trace and seeking it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Use cases: </a:t>
            </a:r>
            <a:r>
              <a:rPr lang="en-US" dirty="0"/>
              <a:t>Interference-aware process scheduling, DVFS, shared cache management, etc. 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Approach: </a:t>
            </a:r>
            <a:r>
              <a:rPr lang="en-US" dirty="0"/>
              <a:t>Synthesize miss curves for a mixed stream using existing individual curves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187FB-3561-1678-835A-56D12B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D1B39-DCCA-025B-4220-D173D05D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33512C-4104-22E3-DF55-72849AB182AC}"/>
              </a:ext>
            </a:extLst>
          </p:cNvPr>
          <p:cNvGrpSpPr/>
          <p:nvPr/>
        </p:nvGrpSpPr>
        <p:grpSpPr>
          <a:xfrm>
            <a:off x="5374547" y="3864619"/>
            <a:ext cx="3082062" cy="2455751"/>
            <a:chOff x="5374547" y="3864619"/>
            <a:chExt cx="3082062" cy="245575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EA70575-E76B-EF21-7EDD-F72872E84A47}"/>
                </a:ext>
              </a:extLst>
            </p:cNvPr>
            <p:cNvGrpSpPr/>
            <p:nvPr/>
          </p:nvGrpSpPr>
          <p:grpSpPr>
            <a:xfrm>
              <a:off x="5663441" y="3864619"/>
              <a:ext cx="2433425" cy="2031957"/>
              <a:chOff x="2265678" y="3521422"/>
              <a:chExt cx="2433425" cy="2031957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BFE03D9E-F575-FF4C-A1B1-B4B706E09421}"/>
                  </a:ext>
                </a:extLst>
              </p:cNvPr>
              <p:cNvGrpSpPr/>
              <p:nvPr/>
            </p:nvGrpSpPr>
            <p:grpSpPr>
              <a:xfrm>
                <a:off x="2505510" y="3530875"/>
                <a:ext cx="2193593" cy="1581861"/>
                <a:chOff x="1573973" y="3895272"/>
                <a:chExt cx="2437000" cy="1752087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22AF4F8B-1458-6D2E-9C44-72241EB4B4B5}"/>
                    </a:ext>
                  </a:extLst>
                </p:cNvPr>
                <p:cNvGrpSpPr/>
                <p:nvPr/>
              </p:nvGrpSpPr>
              <p:grpSpPr>
                <a:xfrm>
                  <a:off x="1573973" y="3980435"/>
                  <a:ext cx="2421293" cy="1666924"/>
                  <a:chOff x="1066800" y="3503691"/>
                  <a:chExt cx="2971800" cy="2111663"/>
                </a:xfrm>
              </p:grpSpPr>
              <p:cxnSp>
                <p:nvCxnSpPr>
                  <p:cNvPr id="150" name="Straight Arrow Connector 149">
                    <a:extLst>
                      <a:ext uri="{FF2B5EF4-FFF2-40B4-BE49-F238E27FC236}">
                        <a16:creationId xmlns:a16="http://schemas.microsoft.com/office/drawing/2014/main" id="{32B465E5-95EE-784A-5254-5788B84B8590}"/>
                      </a:ext>
                    </a:extLst>
                  </p:cNvPr>
                  <p:cNvCxnSpPr/>
                  <p:nvPr/>
                </p:nvCxnSpPr>
                <p:spPr>
                  <a:xfrm>
                    <a:off x="1066800" y="5615354"/>
                    <a:ext cx="29718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Arrow Connector 150">
                    <a:extLst>
                      <a:ext uri="{FF2B5EF4-FFF2-40B4-BE49-F238E27FC236}">
                        <a16:creationId xmlns:a16="http://schemas.microsoft.com/office/drawing/2014/main" id="{E500C844-51C1-3ACB-4257-71103946D4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66800" y="3503691"/>
                    <a:ext cx="0" cy="2111663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8BF49108-8E55-226E-1E4C-84AAAB72C662}"/>
                    </a:ext>
                  </a:extLst>
                </p:cNvPr>
                <p:cNvSpPr txBox="1"/>
                <p:nvPr/>
              </p:nvSpPr>
              <p:spPr>
                <a:xfrm>
                  <a:off x="1573973" y="3895272"/>
                  <a:ext cx="71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M(u)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5D08484-7CC1-8C10-5658-C397D36BF546}"/>
                    </a:ext>
                  </a:extLst>
                </p:cNvPr>
                <p:cNvSpPr txBox="1"/>
                <p:nvPr/>
              </p:nvSpPr>
              <p:spPr>
                <a:xfrm>
                  <a:off x="3698325" y="5278027"/>
                  <a:ext cx="3126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u</a:t>
                  </a: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D2207051-491D-20C5-55C2-AA4DD7A72716}"/>
                    </a:ext>
                  </a:extLst>
                </p:cNvPr>
                <p:cNvSpPr/>
                <p:nvPr/>
              </p:nvSpPr>
              <p:spPr>
                <a:xfrm rot="16200000">
                  <a:off x="1849869" y="3903546"/>
                  <a:ext cx="1424407" cy="1976196"/>
                </a:xfrm>
                <a:custGeom>
                  <a:avLst/>
                  <a:gdLst>
                    <a:gd name="connsiteX0" fmla="*/ 0 w 2302525"/>
                    <a:gd name="connsiteY0" fmla="*/ 1652530 h 1652530"/>
                    <a:gd name="connsiteX1" fmla="*/ 1652530 w 2302525"/>
                    <a:gd name="connsiteY1" fmla="*/ 616945 h 1652530"/>
                    <a:gd name="connsiteX2" fmla="*/ 2302525 w 2302525"/>
                    <a:gd name="connsiteY2" fmla="*/ 0 h 1652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02525" h="1652530">
                      <a:moveTo>
                        <a:pt x="0" y="1652530"/>
                      </a:moveTo>
                      <a:cubicBezTo>
                        <a:pt x="634388" y="1272448"/>
                        <a:pt x="1268776" y="892367"/>
                        <a:pt x="1652530" y="616945"/>
                      </a:cubicBezTo>
                      <a:cubicBezTo>
                        <a:pt x="2036284" y="341523"/>
                        <a:pt x="2169404" y="170761"/>
                        <a:pt x="2302525" y="0"/>
                      </a:cubicBezTo>
                    </a:path>
                  </a:pathLst>
                </a:custGeom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C5AF2851-4FE8-0375-5DDA-378E08F84187}"/>
                  </a:ext>
                </a:extLst>
              </p:cNvPr>
              <p:cNvGrpSpPr/>
              <p:nvPr/>
            </p:nvGrpSpPr>
            <p:grpSpPr>
              <a:xfrm>
                <a:off x="2265678" y="3521422"/>
                <a:ext cx="2433425" cy="2031957"/>
                <a:chOff x="1432897" y="3782434"/>
                <a:chExt cx="2703444" cy="225061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2556613-01A7-3447-A4E7-B668F9299940}"/>
                    </a:ext>
                  </a:extLst>
                </p:cNvPr>
                <p:cNvSpPr/>
                <p:nvPr/>
              </p:nvSpPr>
              <p:spPr>
                <a:xfrm>
                  <a:off x="143289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Mix of m Programs</a:t>
                  </a:r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C7DD4EF5-8101-72CD-B959-7323CD1EEBCC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91831"/>
                  <a:chOff x="1573973" y="3895272"/>
                  <a:chExt cx="2437000" cy="1791831"/>
                </a:xfrm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2D04D228-B004-B0CD-CBC1-699D7562F637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42" name="Straight Arrow Connector 141">
                      <a:extLst>
                        <a:ext uri="{FF2B5EF4-FFF2-40B4-BE49-F238E27FC236}">
                          <a16:creationId xmlns:a16="http://schemas.microsoft.com/office/drawing/2014/main" id="{D6C05D45-A717-4202-8861-E107859193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Arrow Connector 142">
                      <a:extLst>
                        <a:ext uri="{FF2B5EF4-FFF2-40B4-BE49-F238E27FC236}">
                          <a16:creationId xmlns:a16="http://schemas.microsoft.com/office/drawing/2014/main" id="{87E53A25-E2F1-C493-85EE-B261E75100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D6DB7337-EBC0-17F7-AD03-4613A2EF0F72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409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M(c)</a:t>
                    </a:r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E1C7A74C-75BF-4729-E865-AB5495FDC68A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409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c</a:t>
                    </a:r>
                  </a:p>
                </p:txBody>
              </p:sp>
              <p:sp>
                <p:nvSpPr>
                  <p:cNvPr id="141" name="Freeform 140">
                    <a:extLst>
                      <a:ext uri="{FF2B5EF4-FFF2-40B4-BE49-F238E27FC236}">
                        <a16:creationId xmlns:a16="http://schemas.microsoft.com/office/drawing/2014/main" id="{BA14F44D-A6B0-DC58-7935-8F50BD1E3E1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29205" y="3809373"/>
                    <a:ext cx="1339243" cy="2249704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AD18E5B5-E88C-CC17-C0D4-8CE1313F302B}"/>
                </a:ext>
              </a:extLst>
            </p:cNvPr>
            <p:cNvSpPr txBox="1"/>
            <p:nvPr/>
          </p:nvSpPr>
          <p:spPr>
            <a:xfrm>
              <a:off x="5374547" y="5951038"/>
              <a:ext cx="3082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Miss Curve of Mixed Stream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4CAB-0A58-7B48-F5F0-4825C04FAD8F}"/>
              </a:ext>
            </a:extLst>
          </p:cNvPr>
          <p:cNvGrpSpPr/>
          <p:nvPr/>
        </p:nvGrpSpPr>
        <p:grpSpPr>
          <a:xfrm>
            <a:off x="8246012" y="3415796"/>
            <a:ext cx="3018382" cy="2993228"/>
            <a:chOff x="8246012" y="3415796"/>
            <a:chExt cx="3018382" cy="299322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C51313B-E893-AAC2-A1C6-C07302ED788E}"/>
                </a:ext>
              </a:extLst>
            </p:cNvPr>
            <p:cNvGrpSpPr/>
            <p:nvPr/>
          </p:nvGrpSpPr>
          <p:grpSpPr>
            <a:xfrm>
              <a:off x="8753680" y="3563014"/>
              <a:ext cx="2510714" cy="2092363"/>
              <a:chOff x="2301236" y="3429000"/>
              <a:chExt cx="2510714" cy="2092363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DDB6F4F-A097-6174-9BDB-9670B143C91C}"/>
                  </a:ext>
                </a:extLst>
              </p:cNvPr>
              <p:cNvGrpSpPr/>
              <p:nvPr/>
            </p:nvGrpSpPr>
            <p:grpSpPr>
              <a:xfrm>
                <a:off x="2378525" y="3429000"/>
                <a:ext cx="2433425" cy="2031957"/>
                <a:chOff x="1432897" y="3782434"/>
                <a:chExt cx="2703444" cy="2250618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65D85F12-1E3A-3F83-7E3F-B7B3FCA5B98A}"/>
                    </a:ext>
                  </a:extLst>
                </p:cNvPr>
                <p:cNvSpPr/>
                <p:nvPr/>
              </p:nvSpPr>
              <p:spPr>
                <a:xfrm>
                  <a:off x="143289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C9D95228-2CE5-3FE9-8902-B564885DCC5B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674223E1-B4E7-B6BB-9482-B40858DE1702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12" name="Straight Arrow Connector 111">
                      <a:extLst>
                        <a:ext uri="{FF2B5EF4-FFF2-40B4-BE49-F238E27FC236}">
                          <a16:creationId xmlns:a16="http://schemas.microsoft.com/office/drawing/2014/main" id="{8C402BD4-5E20-1BA7-6673-442EAC03CC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Arrow Connector 112">
                      <a:extLst>
                        <a:ext uri="{FF2B5EF4-FFF2-40B4-BE49-F238E27FC236}">
                          <a16:creationId xmlns:a16="http://schemas.microsoft.com/office/drawing/2014/main" id="{8E1E9D64-C09F-F9A2-501E-F30162F6A3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35C6E954-C213-C7E1-F318-2669C0D3EFEF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4BC34E40-7776-1E96-5077-E2D253435897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11" name="Freeform 110">
                    <a:extLst>
                      <a:ext uri="{FF2B5EF4-FFF2-40B4-BE49-F238E27FC236}">
                        <a16:creationId xmlns:a16="http://schemas.microsoft.com/office/drawing/2014/main" id="{BDDF4341-DBE4-0D62-3FA4-3CD66E9F5E5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AE4E7F7-0863-2524-1972-C7CEDFC967BB}"/>
                  </a:ext>
                </a:extLst>
              </p:cNvPr>
              <p:cNvGrpSpPr/>
              <p:nvPr/>
            </p:nvGrpSpPr>
            <p:grpSpPr>
              <a:xfrm>
                <a:off x="2301236" y="3489406"/>
                <a:ext cx="2433425" cy="2031957"/>
                <a:chOff x="1472401" y="3746973"/>
                <a:chExt cx="2703444" cy="2250618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90DAA1B-8CF5-0874-D23A-F4190420E363}"/>
                    </a:ext>
                  </a:extLst>
                </p:cNvPr>
                <p:cNvSpPr/>
                <p:nvPr/>
              </p:nvSpPr>
              <p:spPr>
                <a:xfrm>
                  <a:off x="1472401" y="3746973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2DC7E5C4-A823-0380-86B7-A3F1A4CCC57E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47325452-2A6A-7534-0465-13F9D5A78FF0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04" name="Straight Arrow Connector 103">
                      <a:extLst>
                        <a:ext uri="{FF2B5EF4-FFF2-40B4-BE49-F238E27FC236}">
                          <a16:creationId xmlns:a16="http://schemas.microsoft.com/office/drawing/2014/main" id="{FCB2EB34-71C1-9DC7-C163-C76267E0E17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Arrow Connector 104">
                      <a:extLst>
                        <a:ext uri="{FF2B5EF4-FFF2-40B4-BE49-F238E27FC236}">
                          <a16:creationId xmlns:a16="http://schemas.microsoft.com/office/drawing/2014/main" id="{C30866EA-3CC5-479E-4394-E66C7355C0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2B9C522F-F32E-EA34-D8D7-219E462608B1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3DDE9318-1D30-0AD9-3043-2E67C84B14EB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03" name="Freeform 102">
                    <a:extLst>
                      <a:ext uri="{FF2B5EF4-FFF2-40B4-BE49-F238E27FC236}">
                        <a16:creationId xmlns:a16="http://schemas.microsoft.com/office/drawing/2014/main" id="{240CD35C-34C7-5081-5C05-2A6F412C0B1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2412FA8-F2C0-E49D-1E3D-4D3FC0A50D0A}"/>
                </a:ext>
              </a:extLst>
            </p:cNvPr>
            <p:cNvGrpSpPr/>
            <p:nvPr/>
          </p:nvGrpSpPr>
          <p:grpSpPr>
            <a:xfrm>
              <a:off x="8624930" y="3691452"/>
              <a:ext cx="2494031" cy="2099208"/>
              <a:chOff x="2265678" y="3454171"/>
              <a:chExt cx="2494031" cy="2099208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143B0954-C5DD-B891-83CB-0F7832FCB846}"/>
                  </a:ext>
                </a:extLst>
              </p:cNvPr>
              <p:cNvGrpSpPr/>
              <p:nvPr/>
            </p:nvGrpSpPr>
            <p:grpSpPr>
              <a:xfrm>
                <a:off x="2326284" y="3454171"/>
                <a:ext cx="2433425" cy="2031957"/>
                <a:chOff x="1374859" y="3810314"/>
                <a:chExt cx="2703444" cy="2250618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2A38240-88CC-BFBB-1704-CE5DED691B91}"/>
                    </a:ext>
                  </a:extLst>
                </p:cNvPr>
                <p:cNvSpPr/>
                <p:nvPr/>
              </p:nvSpPr>
              <p:spPr>
                <a:xfrm>
                  <a:off x="1374859" y="381031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3F1B479-216C-79C1-5553-910921732488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4EEA17F0-AA10-A07B-57C2-9FE849BD87B9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31" name="Straight Arrow Connector 130">
                      <a:extLst>
                        <a:ext uri="{FF2B5EF4-FFF2-40B4-BE49-F238E27FC236}">
                          <a16:creationId xmlns:a16="http://schemas.microsoft.com/office/drawing/2014/main" id="{C506F1E0-B727-89F8-C57D-CD05688D9F5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Arrow Connector 131">
                      <a:extLst>
                        <a:ext uri="{FF2B5EF4-FFF2-40B4-BE49-F238E27FC236}">
                          <a16:creationId xmlns:a16="http://schemas.microsoft.com/office/drawing/2014/main" id="{BEBEE6D5-71D7-AD6C-66DC-D20DA2B52A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098F24AE-9527-CC66-04AF-6BC495CD02AD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3B20848A-C6F3-C204-6D35-CB33ECDCD9E4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30" name="Freeform 129">
                    <a:extLst>
                      <a:ext uri="{FF2B5EF4-FFF2-40B4-BE49-F238E27FC236}">
                        <a16:creationId xmlns:a16="http://schemas.microsoft.com/office/drawing/2014/main" id="{81DF4C66-60EB-EADB-2C57-6530A48C6F9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B1198C55-6605-7297-7B91-8B98CD06CBC5}"/>
                  </a:ext>
                </a:extLst>
              </p:cNvPr>
              <p:cNvGrpSpPr/>
              <p:nvPr/>
            </p:nvGrpSpPr>
            <p:grpSpPr>
              <a:xfrm>
                <a:off x="2265678" y="3521422"/>
                <a:ext cx="2433425" cy="2031957"/>
                <a:chOff x="1432897" y="3782434"/>
                <a:chExt cx="2703444" cy="2250618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C05853D-04AC-E3F9-D494-982E91163E3D}"/>
                    </a:ext>
                  </a:extLst>
                </p:cNvPr>
                <p:cNvSpPr/>
                <p:nvPr/>
              </p:nvSpPr>
              <p:spPr>
                <a:xfrm>
                  <a:off x="143289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27A40C5E-EE66-4735-65CC-23971DBBB73D}"/>
                    </a:ext>
                  </a:extLst>
                </p:cNvPr>
                <p:cNvGrpSpPr/>
                <p:nvPr/>
              </p:nvGrpSpPr>
              <p:grpSpPr>
                <a:xfrm>
                  <a:off x="1553488" y="3895272"/>
                  <a:ext cx="2457485" cy="1791831"/>
                  <a:chOff x="1553488" y="3895272"/>
                  <a:chExt cx="2457485" cy="1791831"/>
                </a:xfrm>
              </p:grpSpPr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9C5DCEB1-03C2-DBB0-BFA8-A91E0A33813D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23" name="Straight Arrow Connector 122">
                      <a:extLst>
                        <a:ext uri="{FF2B5EF4-FFF2-40B4-BE49-F238E27FC236}">
                          <a16:creationId xmlns:a16="http://schemas.microsoft.com/office/drawing/2014/main" id="{BD4DA838-08B1-BCC8-F361-C4C566CADD1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Arrow Connector 123">
                      <a:extLst>
                        <a:ext uri="{FF2B5EF4-FFF2-40B4-BE49-F238E27FC236}">
                          <a16:creationId xmlns:a16="http://schemas.microsoft.com/office/drawing/2014/main" id="{FCB4967B-6A6F-CAF0-776C-3128B0831C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8BB32D04-AB19-426D-6D78-D0B1F2C5FAE1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409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M(c)</a:t>
                    </a: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28A5E099-4B74-363D-4B73-E92C1AFEA8A0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409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c</a:t>
                    </a:r>
                  </a:p>
                </p:txBody>
              </p:sp>
              <p:sp>
                <p:nvSpPr>
                  <p:cNvPr id="122" name="Freeform 121">
                    <a:extLst>
                      <a:ext uri="{FF2B5EF4-FFF2-40B4-BE49-F238E27FC236}">
                        <a16:creationId xmlns:a16="http://schemas.microsoft.com/office/drawing/2014/main" id="{B7138F77-1C3C-6E39-EFB1-C6D8F5B5C56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93040" y="3360374"/>
                    <a:ext cx="715115" cy="235324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Freeform 234">
                    <a:extLst>
                      <a:ext uri="{FF2B5EF4-FFF2-40B4-BE49-F238E27FC236}">
                        <a16:creationId xmlns:a16="http://schemas.microsoft.com/office/drawing/2014/main" id="{A4359C6F-D4AB-C55C-5A70-8E04B212D91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077" y="3894485"/>
                    <a:ext cx="1385021" cy="1976199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  <a:prstDash val="dash"/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D6544E73-8041-AA26-9BBD-C4BBA7039270}"/>
                </a:ext>
              </a:extLst>
            </p:cNvPr>
            <p:cNvSpPr txBox="1"/>
            <p:nvPr/>
          </p:nvSpPr>
          <p:spPr>
            <a:xfrm>
              <a:off x="8658006" y="5762693"/>
              <a:ext cx="2511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Per-program Curves under Interference</a:t>
              </a:r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790EC170-8B02-43A3-8434-594CDEBF6B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6256" y="3535962"/>
              <a:ext cx="227229" cy="27512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D9F45FD4-891D-82E2-A5C7-AD1DA87E11F2}"/>
                </a:ext>
              </a:extLst>
            </p:cNvPr>
            <p:cNvSpPr txBox="1"/>
            <p:nvPr/>
          </p:nvSpPr>
          <p:spPr>
            <a:xfrm>
              <a:off x="8246012" y="341579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236" name="Right Arrow 235">
              <a:extLst>
                <a:ext uri="{FF2B5EF4-FFF2-40B4-BE49-F238E27FC236}">
                  <a16:creationId xmlns:a16="http://schemas.microsoft.com/office/drawing/2014/main" id="{3E2DB44E-3F9B-DB12-9423-D22A000615EE}"/>
                </a:ext>
              </a:extLst>
            </p:cNvPr>
            <p:cNvSpPr/>
            <p:nvPr/>
          </p:nvSpPr>
          <p:spPr>
            <a:xfrm rot="18408548">
              <a:off x="10302234" y="4869622"/>
              <a:ext cx="551403" cy="231219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8872057F-8B8E-6C89-E3E9-D1552A12ABCD}"/>
                </a:ext>
              </a:extLst>
            </p:cNvPr>
            <p:cNvSpPr txBox="1"/>
            <p:nvPr/>
          </p:nvSpPr>
          <p:spPr>
            <a:xfrm>
              <a:off x="8897505" y="4995788"/>
              <a:ext cx="1481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Interference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0C5DCC-8B63-913D-73B9-DBBB3EA62286}"/>
              </a:ext>
            </a:extLst>
          </p:cNvPr>
          <p:cNvGrpSpPr/>
          <p:nvPr/>
        </p:nvGrpSpPr>
        <p:grpSpPr>
          <a:xfrm>
            <a:off x="3834368" y="4615263"/>
            <a:ext cx="1596464" cy="1456554"/>
            <a:chOff x="3834368" y="4615263"/>
            <a:chExt cx="1596464" cy="1456554"/>
          </a:xfrm>
        </p:grpSpPr>
        <p:sp>
          <p:nvSpPr>
            <p:cNvPr id="93" name="Right Arrow 92">
              <a:extLst>
                <a:ext uri="{FF2B5EF4-FFF2-40B4-BE49-F238E27FC236}">
                  <a16:creationId xmlns:a16="http://schemas.microsoft.com/office/drawing/2014/main" id="{7B0DB158-A5B7-01C9-AE83-A1681444AEE9}"/>
                </a:ext>
              </a:extLst>
            </p:cNvPr>
            <p:cNvSpPr/>
            <p:nvPr/>
          </p:nvSpPr>
          <p:spPr>
            <a:xfrm>
              <a:off x="4373067" y="4615263"/>
              <a:ext cx="705678" cy="71479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9611F91-5AE9-B5C9-D81D-4F42BEB24026}"/>
                </a:ext>
              </a:extLst>
            </p:cNvPr>
            <p:cNvSpPr txBox="1"/>
            <p:nvPr/>
          </p:nvSpPr>
          <p:spPr>
            <a:xfrm>
              <a:off x="3834368" y="5425486"/>
              <a:ext cx="15964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One of </a:t>
              </a:r>
              <a:r>
                <a:rPr lang="en-US" dirty="0" err="1"/>
                <a:t>nCm</a:t>
              </a:r>
              <a:endParaRPr lang="en-US" dirty="0"/>
            </a:p>
            <a:p>
              <a:pPr algn="ctr"/>
              <a:r>
                <a:rPr lang="en-US" dirty="0"/>
                <a:t>Combinations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5EA4D1-1B54-DFB4-C389-A4903E6DC9B4}"/>
              </a:ext>
            </a:extLst>
          </p:cNvPr>
          <p:cNvGrpSpPr/>
          <p:nvPr/>
        </p:nvGrpSpPr>
        <p:grpSpPr>
          <a:xfrm>
            <a:off x="803385" y="3495287"/>
            <a:ext cx="3240246" cy="2996585"/>
            <a:chOff x="803385" y="3495287"/>
            <a:chExt cx="3240246" cy="299658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F51B02-8B74-2179-C6FC-011E7306C95A}"/>
                </a:ext>
              </a:extLst>
            </p:cNvPr>
            <p:cNvGrpSpPr/>
            <p:nvPr/>
          </p:nvGrpSpPr>
          <p:grpSpPr>
            <a:xfrm>
              <a:off x="1407115" y="3601793"/>
              <a:ext cx="2496577" cy="2106259"/>
              <a:chOff x="2265678" y="3429000"/>
              <a:chExt cx="2496577" cy="210625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492C39E-0864-11BC-4DAF-3A7D97BFEA5B}"/>
                  </a:ext>
                </a:extLst>
              </p:cNvPr>
              <p:cNvGrpSpPr/>
              <p:nvPr/>
            </p:nvGrpSpPr>
            <p:grpSpPr>
              <a:xfrm>
                <a:off x="2328830" y="3429000"/>
                <a:ext cx="2433425" cy="2031957"/>
                <a:chOff x="1377687" y="3782434"/>
                <a:chExt cx="2703444" cy="225061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D01C0E2-92CA-E293-9747-3BC4F704B6E6}"/>
                    </a:ext>
                  </a:extLst>
                </p:cNvPr>
                <p:cNvSpPr/>
                <p:nvPr/>
              </p:nvSpPr>
              <p:spPr>
                <a:xfrm>
                  <a:off x="137768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96E7B8B-E047-8270-170C-D638A21317B7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CF232DCA-DDC0-2169-9316-A9581BEC1E99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8" name="Straight Arrow Connector 7">
                      <a:extLst>
                        <a:ext uri="{FF2B5EF4-FFF2-40B4-BE49-F238E27FC236}">
                          <a16:creationId xmlns:a16="http://schemas.microsoft.com/office/drawing/2014/main" id="{D97D45FE-F397-727F-AB04-F8DA011F35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Straight Arrow Connector 8">
                      <a:extLst>
                        <a:ext uri="{FF2B5EF4-FFF2-40B4-BE49-F238E27FC236}">
                          <a16:creationId xmlns:a16="http://schemas.microsoft.com/office/drawing/2014/main" id="{5432256E-A62A-9FBE-C30B-E26926E2F7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9AD4617-CD25-8ADC-EC5D-2F4B928BAA4C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C79F975-27C7-B3CB-AC06-0090240E0CBA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DDDF8DE-49DF-4AD4-BBBA-BE9A8BC7880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79D70AD-BD96-F8B0-C6C1-0D24FADEF9F7}"/>
                  </a:ext>
                </a:extLst>
              </p:cNvPr>
              <p:cNvGrpSpPr/>
              <p:nvPr/>
            </p:nvGrpSpPr>
            <p:grpSpPr>
              <a:xfrm>
                <a:off x="2265678" y="3503302"/>
                <a:ext cx="2433425" cy="2031957"/>
                <a:chOff x="1432897" y="3762364"/>
                <a:chExt cx="2703444" cy="2250618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888371-ED97-BBCC-ACC5-C91E69D30EF7}"/>
                    </a:ext>
                  </a:extLst>
                </p:cNvPr>
                <p:cNvSpPr/>
                <p:nvPr/>
              </p:nvSpPr>
              <p:spPr>
                <a:xfrm>
                  <a:off x="1432897" y="376236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CE146A3C-EA9B-05DF-2173-477B09E9A0D3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54748FE3-2E7D-BB75-3CE9-453140983781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B85A24FA-45A1-9327-C237-D5E0E55932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14E8FC3B-DDE2-E375-52EB-FA4ADA857F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30A78D8-A467-861A-52A8-B2245927278F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5544D36-4E45-BF2D-E964-4C536E64B0D0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EF9E8AEA-C0F8-E915-2A68-EC979FF62D6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33633B2-B1AD-6D88-B890-B1EC55623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833" y="3512341"/>
              <a:ext cx="561282" cy="6490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BE0C287-2190-8AB5-646F-324E4E312957}"/>
                </a:ext>
              </a:extLst>
            </p:cNvPr>
            <p:cNvSpPr txBox="1"/>
            <p:nvPr/>
          </p:nvSpPr>
          <p:spPr>
            <a:xfrm>
              <a:off x="864443" y="3495287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32709B23-E49A-FB11-4703-21D37638B71F}"/>
                </a:ext>
              </a:extLst>
            </p:cNvPr>
            <p:cNvGrpSpPr/>
            <p:nvPr/>
          </p:nvGrpSpPr>
          <p:grpSpPr>
            <a:xfrm>
              <a:off x="1282593" y="3742382"/>
              <a:ext cx="2496577" cy="2106259"/>
              <a:chOff x="2265678" y="3429000"/>
              <a:chExt cx="2496577" cy="210625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DC550C4-A66A-31C9-237A-9C6475EA1218}"/>
                  </a:ext>
                </a:extLst>
              </p:cNvPr>
              <p:cNvGrpSpPr/>
              <p:nvPr/>
            </p:nvGrpSpPr>
            <p:grpSpPr>
              <a:xfrm>
                <a:off x="2328830" y="3429000"/>
                <a:ext cx="2433425" cy="2031957"/>
                <a:chOff x="1377687" y="3782434"/>
                <a:chExt cx="2703444" cy="2250618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6E9BC6A2-5C0C-8FB5-D699-A4BCF8E6F32D}"/>
                    </a:ext>
                  </a:extLst>
                </p:cNvPr>
                <p:cNvSpPr/>
                <p:nvPr/>
              </p:nvSpPr>
              <p:spPr>
                <a:xfrm>
                  <a:off x="137768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820C73E8-B0FD-CEDD-D74C-09EB4ABA0421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52AC9B1C-94DD-452D-2D13-A82867527717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88" name="Straight Arrow Connector 187">
                      <a:extLst>
                        <a:ext uri="{FF2B5EF4-FFF2-40B4-BE49-F238E27FC236}">
                          <a16:creationId xmlns:a16="http://schemas.microsoft.com/office/drawing/2014/main" id="{AFD62E67-7C29-E2C5-C2CF-7D0FD20008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Straight Arrow Connector 188">
                      <a:extLst>
                        <a:ext uri="{FF2B5EF4-FFF2-40B4-BE49-F238E27FC236}">
                          <a16:creationId xmlns:a16="http://schemas.microsoft.com/office/drawing/2014/main" id="{10A529D9-E522-B810-1514-8B8C7030D5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946F6162-B0EB-671A-B25D-C46E5308950E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49734FEF-3295-2B06-68E5-307807E03BC7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87" name="Freeform 186">
                    <a:extLst>
                      <a:ext uri="{FF2B5EF4-FFF2-40B4-BE49-F238E27FC236}">
                        <a16:creationId xmlns:a16="http://schemas.microsoft.com/office/drawing/2014/main" id="{FAEBE026-4204-95D2-5062-FBB3A0929F4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5A8B672-3C1F-13AA-845B-8A420D38868C}"/>
                  </a:ext>
                </a:extLst>
              </p:cNvPr>
              <p:cNvGrpSpPr/>
              <p:nvPr/>
            </p:nvGrpSpPr>
            <p:grpSpPr>
              <a:xfrm>
                <a:off x="2265678" y="3503302"/>
                <a:ext cx="2433425" cy="2031957"/>
                <a:chOff x="1432897" y="3762364"/>
                <a:chExt cx="2703444" cy="2250618"/>
              </a:xfrm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A6DC63B3-078C-DB4A-D35B-CFFE1133ABBC}"/>
                    </a:ext>
                  </a:extLst>
                </p:cNvPr>
                <p:cNvSpPr/>
                <p:nvPr/>
              </p:nvSpPr>
              <p:spPr>
                <a:xfrm>
                  <a:off x="1432897" y="376236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A7DD648E-D404-380E-F8CD-99D965F6D23A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E052265C-BCFE-32FC-6DE5-EF4255C400BE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80" name="Straight Arrow Connector 179">
                      <a:extLst>
                        <a:ext uri="{FF2B5EF4-FFF2-40B4-BE49-F238E27FC236}">
                          <a16:creationId xmlns:a16="http://schemas.microsoft.com/office/drawing/2014/main" id="{5432C755-8ED6-F344-930B-CBCADCC9CF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Straight Arrow Connector 180">
                      <a:extLst>
                        <a:ext uri="{FF2B5EF4-FFF2-40B4-BE49-F238E27FC236}">
                          <a16:creationId xmlns:a16="http://schemas.microsoft.com/office/drawing/2014/main" id="{7A945627-F347-A1C0-D9F3-EA9825DD8B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39CD1146-9058-52DF-ACBD-C70A05DBCE12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8B38D8E7-95C5-AC71-28CA-85ACEDCE9B4C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79" name="Freeform 178">
                    <a:extLst>
                      <a:ext uri="{FF2B5EF4-FFF2-40B4-BE49-F238E27FC236}">
                        <a16:creationId xmlns:a16="http://schemas.microsoft.com/office/drawing/2014/main" id="{4DC86F10-B9D6-E97F-1C22-6E8EF2B2605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5A8BD7D4-B58E-EB6B-C233-DF835851A6ED}"/>
                </a:ext>
              </a:extLst>
            </p:cNvPr>
            <p:cNvGrpSpPr/>
            <p:nvPr/>
          </p:nvGrpSpPr>
          <p:grpSpPr>
            <a:xfrm>
              <a:off x="1145939" y="3886326"/>
              <a:ext cx="2496577" cy="2106259"/>
              <a:chOff x="2265678" y="3429000"/>
              <a:chExt cx="2496577" cy="2106259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510A0400-214B-6764-F84B-D93D2BDF14DB}"/>
                  </a:ext>
                </a:extLst>
              </p:cNvPr>
              <p:cNvGrpSpPr/>
              <p:nvPr/>
            </p:nvGrpSpPr>
            <p:grpSpPr>
              <a:xfrm>
                <a:off x="2328830" y="3429000"/>
                <a:ext cx="2433425" cy="2031957"/>
                <a:chOff x="1377687" y="3782434"/>
                <a:chExt cx="2703444" cy="2250618"/>
              </a:xfrm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F56D8797-0986-9B02-7283-339108AF99F7}"/>
                    </a:ext>
                  </a:extLst>
                </p:cNvPr>
                <p:cNvSpPr/>
                <p:nvPr/>
              </p:nvSpPr>
              <p:spPr>
                <a:xfrm>
                  <a:off x="137768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48625532-55C1-E71D-C545-BB4D35D1912D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978734F5-97C3-2C59-901B-BD9E28A53E13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207" name="Straight Arrow Connector 206">
                      <a:extLst>
                        <a:ext uri="{FF2B5EF4-FFF2-40B4-BE49-F238E27FC236}">
                          <a16:creationId xmlns:a16="http://schemas.microsoft.com/office/drawing/2014/main" id="{8F6F7588-2F8C-BEC2-A537-090A74359C3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8" name="Straight Arrow Connector 207">
                      <a:extLst>
                        <a:ext uri="{FF2B5EF4-FFF2-40B4-BE49-F238E27FC236}">
                          <a16:creationId xmlns:a16="http://schemas.microsoft.com/office/drawing/2014/main" id="{B0D6DE7B-3EC8-4723-5984-97F2CE3AEB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4" name="TextBox 203">
                    <a:extLst>
                      <a:ext uri="{FF2B5EF4-FFF2-40B4-BE49-F238E27FC236}">
                        <a16:creationId xmlns:a16="http://schemas.microsoft.com/office/drawing/2014/main" id="{D7FA4797-1D8E-7FEE-B7FA-F928353AE028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205" name="TextBox 204">
                    <a:extLst>
                      <a:ext uri="{FF2B5EF4-FFF2-40B4-BE49-F238E27FC236}">
                        <a16:creationId xmlns:a16="http://schemas.microsoft.com/office/drawing/2014/main" id="{C51B418A-3F7D-9F4E-84A9-19BE43CDCD98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206" name="Freeform 205">
                    <a:extLst>
                      <a:ext uri="{FF2B5EF4-FFF2-40B4-BE49-F238E27FC236}">
                        <a16:creationId xmlns:a16="http://schemas.microsoft.com/office/drawing/2014/main" id="{42BD3225-598F-E68F-BCE6-F8A68752530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B0F0AB9-8C11-C896-F7BB-37677111F9D2}"/>
                  </a:ext>
                </a:extLst>
              </p:cNvPr>
              <p:cNvGrpSpPr/>
              <p:nvPr/>
            </p:nvGrpSpPr>
            <p:grpSpPr>
              <a:xfrm>
                <a:off x="2265678" y="3503302"/>
                <a:ext cx="2433425" cy="2031957"/>
                <a:chOff x="1432897" y="3762364"/>
                <a:chExt cx="2703444" cy="2250618"/>
              </a:xfrm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E60A4836-6988-3ADC-75D4-4EE82E2DFC7C}"/>
                    </a:ext>
                  </a:extLst>
                </p:cNvPr>
                <p:cNvSpPr/>
                <p:nvPr/>
              </p:nvSpPr>
              <p:spPr>
                <a:xfrm>
                  <a:off x="1432897" y="376236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518569C3-A5DC-B3A4-AF6E-6C652FF2B060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FE2F2BEB-6ED3-3983-B25F-D6E2FD88E562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199" name="Straight Arrow Connector 198">
                      <a:extLst>
                        <a:ext uri="{FF2B5EF4-FFF2-40B4-BE49-F238E27FC236}">
                          <a16:creationId xmlns:a16="http://schemas.microsoft.com/office/drawing/2014/main" id="{86546B67-CCE1-4F2B-90BF-C8626EB385C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Straight Arrow Connector 199">
                      <a:extLst>
                        <a:ext uri="{FF2B5EF4-FFF2-40B4-BE49-F238E27FC236}">
                          <a16:creationId xmlns:a16="http://schemas.microsoft.com/office/drawing/2014/main" id="{05BDF7C3-1E52-B099-D430-B42EC8AD79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90BF216F-C506-585C-AE8F-E782BEFF8030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A03E18E7-4F1C-1431-7A91-B250FF9AF720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198" name="Freeform 197">
                    <a:extLst>
                      <a:ext uri="{FF2B5EF4-FFF2-40B4-BE49-F238E27FC236}">
                        <a16:creationId xmlns:a16="http://schemas.microsoft.com/office/drawing/2014/main" id="{42730F27-17C7-643D-4892-5012CB374E5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1A6E06C9-59DD-B0F9-6479-BC0AED1B3113}"/>
                </a:ext>
              </a:extLst>
            </p:cNvPr>
            <p:cNvGrpSpPr/>
            <p:nvPr/>
          </p:nvGrpSpPr>
          <p:grpSpPr>
            <a:xfrm>
              <a:off x="1021417" y="4026915"/>
              <a:ext cx="2496577" cy="2106259"/>
              <a:chOff x="2265678" y="3429000"/>
              <a:chExt cx="2496577" cy="2106259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37AE788B-EF2A-9DD6-049D-0A6B8E984387}"/>
                  </a:ext>
                </a:extLst>
              </p:cNvPr>
              <p:cNvGrpSpPr/>
              <p:nvPr/>
            </p:nvGrpSpPr>
            <p:grpSpPr>
              <a:xfrm>
                <a:off x="2328830" y="3429000"/>
                <a:ext cx="2433425" cy="2031957"/>
                <a:chOff x="1377687" y="3782434"/>
                <a:chExt cx="2703444" cy="2250618"/>
              </a:xfrm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F0397D55-A975-64FE-3491-4360FF522FDB}"/>
                    </a:ext>
                  </a:extLst>
                </p:cNvPr>
                <p:cNvSpPr/>
                <p:nvPr/>
              </p:nvSpPr>
              <p:spPr>
                <a:xfrm>
                  <a:off x="1377687" y="378243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2D42849B-592A-6BDD-C46D-1104E94BAF15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52087"/>
                  <a:chOff x="1573973" y="3895272"/>
                  <a:chExt cx="2437000" cy="1752087"/>
                </a:xfrm>
              </p:grpSpPr>
              <p:grpSp>
                <p:nvGrpSpPr>
                  <p:cNvPr id="222" name="Group 221">
                    <a:extLst>
                      <a:ext uri="{FF2B5EF4-FFF2-40B4-BE49-F238E27FC236}">
                        <a16:creationId xmlns:a16="http://schemas.microsoft.com/office/drawing/2014/main" id="{B2271672-FFE4-64E7-CD59-D744A6C41E44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226" name="Straight Arrow Connector 225">
                      <a:extLst>
                        <a:ext uri="{FF2B5EF4-FFF2-40B4-BE49-F238E27FC236}">
                          <a16:creationId xmlns:a16="http://schemas.microsoft.com/office/drawing/2014/main" id="{2E4ADCD4-4911-CB9E-ACA7-F3C6417CFF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Straight Arrow Connector 226">
                      <a:extLst>
                        <a:ext uri="{FF2B5EF4-FFF2-40B4-BE49-F238E27FC236}">
                          <a16:creationId xmlns:a16="http://schemas.microsoft.com/office/drawing/2014/main" id="{2243F1A5-21BF-8C6B-8237-718B918CB3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4E8B5DDA-6A04-4C02-4F25-59F044D48D0B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M(u)</a:t>
                    </a:r>
                  </a:p>
                </p:txBody>
              </p:sp>
              <p:sp>
                <p:nvSpPr>
                  <p:cNvPr id="224" name="TextBox 223">
                    <a:extLst>
                      <a:ext uri="{FF2B5EF4-FFF2-40B4-BE49-F238E27FC236}">
                        <a16:creationId xmlns:a16="http://schemas.microsoft.com/office/drawing/2014/main" id="{0B76A908-D549-3ECE-68B0-7D93487B784B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u</a:t>
                    </a:r>
                  </a:p>
                </p:txBody>
              </p:sp>
              <p:sp>
                <p:nvSpPr>
                  <p:cNvPr id="225" name="Freeform 224">
                    <a:extLst>
                      <a:ext uri="{FF2B5EF4-FFF2-40B4-BE49-F238E27FC236}">
                        <a16:creationId xmlns:a16="http://schemas.microsoft.com/office/drawing/2014/main" id="{A9B2DC2D-AF5C-A914-892F-B43FD8F9067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02FAF2C4-D14A-E6AE-371C-CFBBCF880183}"/>
                  </a:ext>
                </a:extLst>
              </p:cNvPr>
              <p:cNvGrpSpPr/>
              <p:nvPr/>
            </p:nvGrpSpPr>
            <p:grpSpPr>
              <a:xfrm>
                <a:off x="2265678" y="3503302"/>
                <a:ext cx="2433425" cy="2031957"/>
                <a:chOff x="1432897" y="3762364"/>
                <a:chExt cx="2703444" cy="2250618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B35F56B-9721-F7A3-C731-78D8FBA2BB34}"/>
                    </a:ext>
                  </a:extLst>
                </p:cNvPr>
                <p:cNvSpPr/>
                <p:nvPr/>
              </p:nvSpPr>
              <p:spPr>
                <a:xfrm>
                  <a:off x="1432897" y="3762364"/>
                  <a:ext cx="2703444" cy="2250618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Program 1</a:t>
                  </a:r>
                </a:p>
              </p:txBody>
            </p: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B134E3DA-70DA-31D2-4F15-02717A2B5F58}"/>
                    </a:ext>
                  </a:extLst>
                </p:cNvPr>
                <p:cNvGrpSpPr/>
                <p:nvPr/>
              </p:nvGrpSpPr>
              <p:grpSpPr>
                <a:xfrm>
                  <a:off x="1573973" y="3895272"/>
                  <a:ext cx="2437000" cy="1791831"/>
                  <a:chOff x="1573973" y="3895272"/>
                  <a:chExt cx="2437000" cy="1791831"/>
                </a:xfrm>
              </p:grpSpPr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C2601B65-72DD-DFAA-BA33-E502657E607F}"/>
                      </a:ext>
                    </a:extLst>
                  </p:cNvPr>
                  <p:cNvGrpSpPr/>
                  <p:nvPr/>
                </p:nvGrpSpPr>
                <p:grpSpPr>
                  <a:xfrm>
                    <a:off x="1573973" y="3980435"/>
                    <a:ext cx="2421293" cy="1666924"/>
                    <a:chOff x="1066800" y="3503691"/>
                    <a:chExt cx="2971800" cy="2111663"/>
                  </a:xfrm>
                </p:grpSpPr>
                <p:cxnSp>
                  <p:nvCxnSpPr>
                    <p:cNvPr id="218" name="Straight Arrow Connector 217">
                      <a:extLst>
                        <a:ext uri="{FF2B5EF4-FFF2-40B4-BE49-F238E27FC236}">
                          <a16:creationId xmlns:a16="http://schemas.microsoft.com/office/drawing/2014/main" id="{03C0B69A-D56F-53AB-2BA0-0FD2D17F1B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6800" y="5615354"/>
                      <a:ext cx="2971800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Straight Arrow Connector 218">
                      <a:extLst>
                        <a:ext uri="{FF2B5EF4-FFF2-40B4-BE49-F238E27FC236}">
                          <a16:creationId xmlns:a16="http://schemas.microsoft.com/office/drawing/2014/main" id="{531045ED-E58F-B7DA-509B-56838B5870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66800" y="3503691"/>
                      <a:ext cx="0" cy="211166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5" name="TextBox 214">
                    <a:extLst>
                      <a:ext uri="{FF2B5EF4-FFF2-40B4-BE49-F238E27FC236}">
                        <a16:creationId xmlns:a16="http://schemas.microsoft.com/office/drawing/2014/main" id="{6B597E74-5D63-B7BE-698B-3C78904F9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573973" y="3895272"/>
                    <a:ext cx="716312" cy="409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M(c)</a:t>
                    </a:r>
                  </a:p>
                </p:txBody>
              </p:sp>
              <p:sp>
                <p:nvSpPr>
                  <p:cNvPr id="216" name="TextBox 215">
                    <a:extLst>
                      <a:ext uri="{FF2B5EF4-FFF2-40B4-BE49-F238E27FC236}">
                        <a16:creationId xmlns:a16="http://schemas.microsoft.com/office/drawing/2014/main" id="{F7842E9C-9A87-DE7A-61B1-58963D2F802A}"/>
                      </a:ext>
                    </a:extLst>
                  </p:cNvPr>
                  <p:cNvSpPr txBox="1"/>
                  <p:nvPr/>
                </p:nvSpPr>
                <p:spPr>
                  <a:xfrm>
                    <a:off x="3698325" y="5278027"/>
                    <a:ext cx="312648" cy="409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/>
                      <a:t>c</a:t>
                    </a:r>
                  </a:p>
                </p:txBody>
              </p:sp>
              <p:sp>
                <p:nvSpPr>
                  <p:cNvPr id="217" name="Freeform 216">
                    <a:extLst>
                      <a:ext uri="{FF2B5EF4-FFF2-40B4-BE49-F238E27FC236}">
                        <a16:creationId xmlns:a16="http://schemas.microsoft.com/office/drawing/2014/main" id="{8B9AA8BC-CDE4-B4C1-C2F7-7C4F987950C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49869" y="3903546"/>
                    <a:ext cx="1424407" cy="1976196"/>
                  </a:xfrm>
                  <a:custGeom>
                    <a:avLst/>
                    <a:gdLst>
                      <a:gd name="connsiteX0" fmla="*/ 0 w 2302525"/>
                      <a:gd name="connsiteY0" fmla="*/ 1652530 h 1652530"/>
                      <a:gd name="connsiteX1" fmla="*/ 1652530 w 2302525"/>
                      <a:gd name="connsiteY1" fmla="*/ 616945 h 1652530"/>
                      <a:gd name="connsiteX2" fmla="*/ 2302525 w 2302525"/>
                      <a:gd name="connsiteY2" fmla="*/ 0 h 165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02525" h="1652530">
                        <a:moveTo>
                          <a:pt x="0" y="1652530"/>
                        </a:moveTo>
                        <a:cubicBezTo>
                          <a:pt x="634388" y="1272448"/>
                          <a:pt x="1268776" y="892367"/>
                          <a:pt x="1652530" y="616945"/>
                        </a:cubicBezTo>
                        <a:cubicBezTo>
                          <a:pt x="2036284" y="341523"/>
                          <a:pt x="2169404" y="170761"/>
                          <a:pt x="2302525" y="0"/>
                        </a:cubicBezTo>
                      </a:path>
                    </a:pathLst>
                  </a:custGeom>
                  <a:ln w="285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952463C4-18B7-31F5-7927-49AF2340955F}"/>
                </a:ext>
              </a:extLst>
            </p:cNvPr>
            <p:cNvSpPr txBox="1"/>
            <p:nvPr/>
          </p:nvSpPr>
          <p:spPr>
            <a:xfrm>
              <a:off x="803385" y="6122540"/>
              <a:ext cx="3240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Miss Curves w/o Interference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5BB6CE6-26A6-78DE-6EC9-BBD2962D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736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8849-316B-4F97-5091-53175137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Additivity and Synthesis Algorithm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8D9BE8-317E-CFA0-5972-440B1A6B19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5"/>
                <a:ext cx="10515600" cy="4535943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Additivity in the cardinality domain: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b="0" dirty="0"/>
                  <a:t>Access count: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Unique Access count: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(if there is no shared data)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For the </a:t>
                </a:r>
                <a:r>
                  <a:rPr lang="en-US" i="1" dirty="0" err="1"/>
                  <a:t>i</a:t>
                </a:r>
                <a:r>
                  <a:rPr lang="en-US" dirty="0" err="1"/>
                  <a:t>th</a:t>
                </a:r>
                <a:r>
                  <a:rPr lang="en-US" dirty="0"/>
                  <a:t> stream, access count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; unique access count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; miss curve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Access frequency (ratio):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𝑚𝑖𝑥</m:t>
                        </m:r>
                      </m:sub>
                    </m:sSub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Miss curve linearity derived by the above equations: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: an unknown quantity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Algorithm overview: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we estimate miss ratios without using a mixed trace!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For a given total capacity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it outputs the miss ratios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𝑚𝑖𝑥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The goal is to identify an unknown quantity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(binary search)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Per-stream miss/cardinality curves,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as well as the access frequency ratios,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are given</a:t>
                </a:r>
              </a:p>
              <a:p>
                <a:pPr lvl="1">
                  <a:lnSpc>
                    <a:spcPct val="120000"/>
                  </a:lnSpc>
                </a:pPr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dirty="0"/>
              </a:p>
              <a:p>
                <a:pPr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8D9BE8-317E-CFA0-5972-440B1A6B19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5"/>
                <a:ext cx="10515600" cy="4535943"/>
              </a:xfrm>
              <a:blipFill>
                <a:blip r:embed="rId3"/>
                <a:stretch>
                  <a:fillRect l="-603" t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12095-5CC5-5D5F-AC86-8B59D9EE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6BB34-A281-ED71-A018-0F1E89CA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603AC-6FDA-0442-F158-82D46357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006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F7D25-46BD-7C74-1BF2-7C676C304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F6FD-CCED-DBD3-DDED-2EFB8F6B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CCCE-049B-09FE-BDFC-BDED9EDFA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&amp; Literature</a:t>
            </a:r>
          </a:p>
          <a:p>
            <a:r>
              <a:rPr lang="en-US" dirty="0"/>
              <a:t>Key Insight on Cardinality</a:t>
            </a:r>
          </a:p>
          <a:p>
            <a:r>
              <a:rPr lang="en-US" dirty="0"/>
              <a:t>Proposed Method</a:t>
            </a:r>
          </a:p>
          <a:p>
            <a:r>
              <a:rPr lang="en-US" dirty="0">
                <a:solidFill>
                  <a:srgbClr val="FF0000"/>
                </a:solidFill>
              </a:rPr>
              <a:t>Evaluation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EB752-D125-CD85-552F-7F8EC321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81828-965C-316D-6003-D8B6E962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</p:spTree>
    <p:extLst>
      <p:ext uri="{BB962C8B-B14F-4D97-AF65-F5344CB8AC3E}">
        <p14:creationId xmlns:p14="http://schemas.microsoft.com/office/powerpoint/2010/main" val="3297757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C8D9-91D7-B438-BD8F-C8CA362C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2BB1-7C40-0798-7DAF-9A7234B2A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Inputs: </a:t>
            </a:r>
            <a:r>
              <a:rPr lang="en-US" dirty="0"/>
              <a:t>SPEC CPU 2017 memory access traces obtained with PIN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Useful for hardware-agnostic workload characterizations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Note, our approach is trace agnostic and applicable to such as PEBS-based component &amp; hardware specific traces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Prototyping: </a:t>
            </a:r>
            <a:r>
              <a:rPr lang="en-US" dirty="0"/>
              <a:t>python w/ several commonly-used libraries incl. </a:t>
            </a:r>
            <a:r>
              <a:rPr lang="en-US" dirty="0" err="1"/>
              <a:t>scipy</a:t>
            </a:r>
            <a:r>
              <a:rPr lang="en-US" dirty="0"/>
              <a:t>, </a:t>
            </a:r>
            <a:r>
              <a:rPr lang="en-US" dirty="0" err="1"/>
              <a:t>qpsolvers</a:t>
            </a:r>
            <a:r>
              <a:rPr lang="en-US" dirty="0"/>
              <a:t>, </a:t>
            </a:r>
            <a:r>
              <a:rPr lang="en-US" dirty="0" err="1"/>
              <a:t>xxHash</a:t>
            </a:r>
            <a:r>
              <a:rPr lang="en-US" dirty="0"/>
              <a:t>, etc.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Evaluation &amp; Comparison: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SD: Stack distance-based miss curve construction (ground truth / baseline)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RD: Reuse distance-based approach proposed by </a:t>
            </a:r>
            <a:r>
              <a:rPr lang="en-US" dirty="0" err="1"/>
              <a:t>Eklov</a:t>
            </a:r>
            <a:r>
              <a:rPr lang="en-US" dirty="0"/>
              <a:t> et al. (de facto)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BF or </a:t>
            </a:r>
            <a:r>
              <a:rPr lang="en-US" dirty="0" err="1"/>
              <a:t>HLL</a:t>
            </a:r>
            <a:r>
              <a:rPr lang="en-US" dirty="0"/>
              <a:t> + </a:t>
            </a:r>
            <a:r>
              <a:rPr lang="en-US" dirty="0" err="1"/>
              <a:t>MFit</a:t>
            </a:r>
            <a:r>
              <a:rPr lang="en-US" dirty="0"/>
              <a:t> or </a:t>
            </a:r>
            <a:r>
              <a:rPr lang="en-US" dirty="0" err="1"/>
              <a:t>SFit</a:t>
            </a:r>
            <a:r>
              <a:rPr lang="en-US" dirty="0"/>
              <a:t>: </a:t>
            </a:r>
            <a:r>
              <a:rPr lang="en-US" u="sng" dirty="0"/>
              <a:t>B</a:t>
            </a:r>
            <a:r>
              <a:rPr lang="en-US" dirty="0"/>
              <a:t>loom </a:t>
            </a:r>
            <a:r>
              <a:rPr lang="en-US" u="sng" dirty="0"/>
              <a:t>F</a:t>
            </a:r>
            <a:r>
              <a:rPr lang="en-US" dirty="0"/>
              <a:t>ilter or </a:t>
            </a:r>
            <a:r>
              <a:rPr lang="en-US" u="sng" dirty="0" err="1"/>
              <a:t>H</a:t>
            </a:r>
            <a:r>
              <a:rPr lang="en-US" dirty="0" err="1"/>
              <a:t>yper</a:t>
            </a:r>
            <a:r>
              <a:rPr lang="en-US" u="sng" dirty="0" err="1"/>
              <a:t>L</a:t>
            </a:r>
            <a:r>
              <a:rPr lang="en-US" dirty="0" err="1"/>
              <a:t>og</a:t>
            </a:r>
            <a:r>
              <a:rPr lang="en-US" u="sng" dirty="0" err="1"/>
              <a:t>L</a:t>
            </a:r>
            <a:r>
              <a:rPr lang="en-US" dirty="0" err="1"/>
              <a:t>og</a:t>
            </a:r>
            <a:r>
              <a:rPr lang="en-US" dirty="0"/>
              <a:t> based cardinality detection plus </a:t>
            </a:r>
            <a:r>
              <a:rPr lang="en-US" u="sng" dirty="0"/>
              <a:t>M</a:t>
            </a:r>
            <a:r>
              <a:rPr lang="en-US" dirty="0"/>
              <a:t>onolithic or </a:t>
            </a:r>
            <a:r>
              <a:rPr lang="en-US" u="sng" dirty="0"/>
              <a:t>S</a:t>
            </a:r>
            <a:r>
              <a:rPr lang="en-US" dirty="0"/>
              <a:t>pline curve </a:t>
            </a:r>
            <a:r>
              <a:rPr lang="en-US" u="sng" dirty="0"/>
              <a:t>Fit</a:t>
            </a:r>
            <a:r>
              <a:rPr lang="en-US" dirty="0"/>
              <a:t>ting (our approach)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91C84-BFE1-9583-B0BA-B7978AE7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15FF1-E13F-DF72-F98C-DD76F5FB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03E7-5011-969C-1E8D-9724C8CC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4057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CC4-30CE-F7B4-4405-5D4B25A4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 Detection &amp; Curve Fitting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5141-E88B-4366-9CB5-98886AF8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37FE5-AB75-2636-7CB8-3B5E0A41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International Conference on Parallel Architectures and Compilation Techniques (PACT)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8D7AD-2A38-8F05-ACD3-61A7CFD07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61" y="2730285"/>
            <a:ext cx="3859947" cy="3762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2E9BE-4E36-33D4-D369-0ECABA596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309" y="2777856"/>
            <a:ext cx="3723078" cy="364453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10772F-B569-9EAD-1675-306D4FDAC5F2}"/>
              </a:ext>
            </a:extLst>
          </p:cNvPr>
          <p:cNvSpPr txBox="1">
            <a:spLocks/>
          </p:cNvSpPr>
          <p:nvPr/>
        </p:nvSpPr>
        <p:spPr>
          <a:xfrm>
            <a:off x="838201" y="2882537"/>
            <a:ext cx="2787707" cy="3174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Spline curve fitting (</a:t>
            </a:r>
            <a:r>
              <a:rPr lang="en-US" sz="2000" dirty="0" err="1"/>
              <a:t>SFit</a:t>
            </a:r>
            <a:r>
              <a:rPr lang="en-US" sz="2000" dirty="0"/>
              <a:t>) outputs finer-tuned curves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Only representatives are reported here – we confirmed this trend in the other SPEC programs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A0C89E-5519-732A-76BC-A39DB639E574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1056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BF vs </a:t>
            </a:r>
            <a:r>
              <a:rPr lang="en-US" b="1" dirty="0" err="1">
                <a:solidFill>
                  <a:schemeClr val="accent1"/>
                </a:solidFill>
              </a:rPr>
              <a:t>HLL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Overall, </a:t>
            </a:r>
            <a:r>
              <a:rPr lang="en-US" dirty="0" err="1"/>
              <a:t>HLL</a:t>
            </a:r>
            <a:r>
              <a:rPr lang="en-US" dirty="0"/>
              <a:t> generates similar discrete cardinality curves to those BF does</a:t>
            </a:r>
          </a:p>
          <a:p>
            <a:pPr>
              <a:lnSpc>
                <a:spcPct val="120000"/>
              </a:lnSpc>
            </a:pPr>
            <a:r>
              <a:rPr lang="en-US" dirty="0"/>
              <a:t>Monolithic curve fitting (</a:t>
            </a:r>
            <a:r>
              <a:rPr lang="en-US" dirty="0" err="1"/>
              <a:t>MFit</a:t>
            </a:r>
            <a:r>
              <a:rPr lang="en-US" dirty="0"/>
              <a:t>) can capture the general cardinality trend well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0A158-B333-51DE-81BD-CB6D29A0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4784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2828-C7AD-9566-FDA2-20E095AA7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 Curve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F5FAD-44DF-03ED-0CAB-59ECD63D2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14235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SD (Stack Distance) is the </a:t>
            </a:r>
            <a:r>
              <a:rPr lang="en-US" b="1" i="1" dirty="0"/>
              <a:t>ground truth</a:t>
            </a:r>
          </a:p>
          <a:p>
            <a:pPr>
              <a:lnSpc>
                <a:spcPct val="110000"/>
              </a:lnSpc>
            </a:pPr>
            <a:r>
              <a:rPr lang="en-US" dirty="0"/>
              <a:t>RD (Reuse Distance) overall well follows the ground truth, but it detects the miss ratio only within a limited capacity range – </a:t>
            </a:r>
            <a:r>
              <a:rPr lang="en-US" b="1" i="1" dirty="0">
                <a:solidFill>
                  <a:srgbClr val="FF0000"/>
                </a:solidFill>
              </a:rPr>
              <a:t>ours covers a wider capacity domain!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00FEE-B94D-483C-A437-3C75BDF8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43D07-72AC-4DC8-8F9A-F7A9F8EB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283C9-5E7D-3A00-EE3C-2B8E2156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632" y="2969506"/>
            <a:ext cx="4071793" cy="3260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7F460-5D87-A987-DE5C-9EC0EDBD24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886" y="2966451"/>
            <a:ext cx="3975746" cy="326369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C00759-0EFC-F6D9-A181-B4CAEF092A05}"/>
              </a:ext>
            </a:extLst>
          </p:cNvPr>
          <p:cNvSpPr txBox="1">
            <a:spLocks/>
          </p:cNvSpPr>
          <p:nvPr/>
        </p:nvSpPr>
        <p:spPr>
          <a:xfrm>
            <a:off x="838200" y="2967978"/>
            <a:ext cx="2723606" cy="2851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We observed no significant difference between BF and </a:t>
            </a:r>
            <a:r>
              <a:rPr lang="en-US" sz="2000" dirty="0" err="1"/>
              <a:t>HLL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 err="1"/>
              <a:t>Mfit</a:t>
            </a:r>
            <a:r>
              <a:rPr lang="en-US" sz="2000" dirty="0"/>
              <a:t> generates finer-tuned curves in this domain too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6F84CD6-104A-8377-3C2F-9646406A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360155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8522-EE67-D812-974A-68385247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 Curve Comparison for </a:t>
            </a:r>
            <a:br>
              <a:rPr lang="en-US" dirty="0"/>
            </a:br>
            <a:r>
              <a:rPr lang="en-US" dirty="0"/>
              <a:t>Low Temporal Locality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9B63A-4382-A9E2-EDF7-82A3015E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04487"/>
          </a:xfrm>
        </p:spPr>
        <p:txBody>
          <a:bodyPr>
            <a:normAutofit/>
          </a:bodyPr>
          <a:lstStyle/>
          <a:p>
            <a:r>
              <a:rPr lang="en-US" sz="2400" dirty="0"/>
              <a:t>The difference between ours and RD becomes more significant when the temporal locality is extremely low</a:t>
            </a:r>
          </a:p>
          <a:p>
            <a:pPr lvl="1"/>
            <a:r>
              <a:rPr lang="en-US" sz="1800" dirty="0"/>
              <a:t>Common property in modern workloads that induce irregular memory accesses on a huge memory space where the long-tail miss ratio behavior matters to determine the capacity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16FD-6054-F9F6-FE09-037D326B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5ED35-8E0B-2530-6801-CDDF58EE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F127F-756A-A33F-E355-2E002C03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02" y="3230112"/>
            <a:ext cx="3793523" cy="2995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0CF342-1EC3-FDA5-8F3B-CD432DF2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324" y="3295657"/>
            <a:ext cx="3677526" cy="2990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3F556-697D-F3F8-7D6B-E0B425971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850" y="3300551"/>
            <a:ext cx="3677526" cy="29810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2730F-5C5E-29A1-03AC-20A5164F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2931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69EE-98D5-64D0-A7A1-8EF727F3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FE40-EE8E-FA77-D8DC-F27BAF028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&amp; Literature</a:t>
            </a:r>
          </a:p>
          <a:p>
            <a:r>
              <a:rPr lang="en-US" dirty="0"/>
              <a:t>Key Insight on Cardinality</a:t>
            </a:r>
          </a:p>
          <a:p>
            <a:r>
              <a:rPr lang="en-US" dirty="0"/>
              <a:t>Proposed Method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6032-B0A7-96B8-A3C0-5A28ECBB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20DE0-E90E-788F-BE86-BB9C9BDC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2548F-99F8-58F0-F79E-8FCF4B8D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977D-BF70-2C2C-5A69-896B1C6B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Overhead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C6BAE-D68C-F580-58BD-E0D649DB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6FCA3-1702-E7A0-EB42-C6A62EC1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A04755-ED5B-D3B3-63AA-D43D772F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6" y="2778474"/>
            <a:ext cx="4129058" cy="3225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96B18-1359-A07C-F0B0-EFEFF4A0E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950" y="2778474"/>
            <a:ext cx="4129059" cy="3263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98255-ECC1-16C6-36B4-4F2D143D49DC}"/>
              </a:ext>
            </a:extLst>
          </p:cNvPr>
          <p:cNvSpPr txBox="1"/>
          <p:nvPr/>
        </p:nvSpPr>
        <p:spPr>
          <a:xfrm>
            <a:off x="3191948" y="6014344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MCF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8659F-3BDA-A883-FDEA-EC1C7B644892}"/>
              </a:ext>
            </a:extLst>
          </p:cNvPr>
          <p:cNvSpPr txBox="1"/>
          <p:nvPr/>
        </p:nvSpPr>
        <p:spPr>
          <a:xfrm>
            <a:off x="8090892" y="5978603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Geomean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A6FFC53-B3B0-C6DE-B599-81F93D0ACC4F}"/>
              </a:ext>
            </a:extLst>
          </p:cNvPr>
          <p:cNvSpPr txBox="1">
            <a:spLocks/>
          </p:cNvSpPr>
          <p:nvPr/>
        </p:nvSpPr>
        <p:spPr>
          <a:xfrm>
            <a:off x="838200" y="1690689"/>
            <a:ext cx="10515600" cy="11483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Time overhead as a function of trace length; MCF (left) and geometric mean (right)</a:t>
            </a:r>
          </a:p>
          <a:p>
            <a:r>
              <a:rPr lang="en-US" sz="2000" dirty="0"/>
              <a:t>Both of ours and RD can complete the miss curve generation in a linear time (slope = 1)</a:t>
            </a:r>
          </a:p>
          <a:p>
            <a:r>
              <a:rPr lang="en-US" sz="2000" dirty="0"/>
              <a:t>The curve fitting overhead is negligible compared with trace seeking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037FD-4F36-4C67-BE9C-F40B07A135FB}"/>
              </a:ext>
            </a:extLst>
          </p:cNvPr>
          <p:cNvSpPr txBox="1"/>
          <p:nvPr/>
        </p:nvSpPr>
        <p:spPr>
          <a:xfrm>
            <a:off x="2809046" y="282171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(baseline)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9E284-84FC-E18C-D65C-CBCAE92EA11B}"/>
              </a:ext>
            </a:extLst>
          </p:cNvPr>
          <p:cNvSpPr txBox="1"/>
          <p:nvPr/>
        </p:nvSpPr>
        <p:spPr>
          <a:xfrm>
            <a:off x="7743681" y="279493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(baseline)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C1E51A-D8CC-2E29-E84F-759070B5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237375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D704E-52A8-A895-B8F0-1AC9E2F0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and Storage Overhead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815D7-13A9-F2BE-7AAB-705FF4221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512" y="1626517"/>
            <a:ext cx="8963936" cy="9322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Memory (left) or storage (right) overhead as a function of trace length</a:t>
            </a:r>
          </a:p>
          <a:p>
            <a:pPr>
              <a:lnSpc>
                <a:spcPct val="120000"/>
              </a:lnSpc>
            </a:pPr>
            <a:r>
              <a:rPr lang="en-US" dirty="0"/>
              <a:t>Both become </a:t>
            </a:r>
            <a:r>
              <a:rPr lang="en-US" b="1" i="1" dirty="0">
                <a:solidFill>
                  <a:srgbClr val="FF0000"/>
                </a:solidFill>
              </a:rPr>
              <a:t>constant</a:t>
            </a:r>
            <a:r>
              <a:rPr lang="en-US" dirty="0"/>
              <a:t> when using </a:t>
            </a:r>
            <a:r>
              <a:rPr lang="en-US" dirty="0" err="1"/>
              <a:t>HLL</a:t>
            </a:r>
            <a:r>
              <a:rPr lang="en-US" dirty="0"/>
              <a:t> (fitting policy does not matter)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2FAB7-ADE1-3041-E10F-7A9BB70C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61F86-9074-3186-DE51-79C598EA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831E9-2FC9-E762-B7FF-7A3810F69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80" y="2714851"/>
            <a:ext cx="4004228" cy="3346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07664-72D6-4523-CAD2-F1F1ED4B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312" y="2604722"/>
            <a:ext cx="4004331" cy="3346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ECE651-FB6C-D72C-064E-CAD58BB58535}"/>
              </a:ext>
            </a:extLst>
          </p:cNvPr>
          <p:cNvSpPr txBox="1"/>
          <p:nvPr/>
        </p:nvSpPr>
        <p:spPr>
          <a:xfrm>
            <a:off x="2530525" y="5972178"/>
            <a:ext cx="2631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Memory Overhead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604AE-3B3D-65DB-1CCC-8522BF2151B7}"/>
              </a:ext>
            </a:extLst>
          </p:cNvPr>
          <p:cNvSpPr txBox="1"/>
          <p:nvPr/>
        </p:nvSpPr>
        <p:spPr>
          <a:xfrm>
            <a:off x="7596217" y="5972534"/>
            <a:ext cx="255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Storage Overhead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C7F59-6A84-287B-A031-E6B7185D11AE}"/>
              </a:ext>
            </a:extLst>
          </p:cNvPr>
          <p:cNvSpPr txBox="1"/>
          <p:nvPr/>
        </p:nvSpPr>
        <p:spPr>
          <a:xfrm>
            <a:off x="2721959" y="269499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(baseline)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1AB1A-7CD3-23C4-D91A-B0CF7ABC3624}"/>
              </a:ext>
            </a:extLst>
          </p:cNvPr>
          <p:cNvSpPr txBox="1"/>
          <p:nvPr/>
        </p:nvSpPr>
        <p:spPr>
          <a:xfrm>
            <a:off x="7805791" y="258274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(baseline)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16FA9C-EAD9-3B72-FC31-6B191C12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2587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4872-D1AE-A9ED-E6C0-C6544CA1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Synthesized Miss Curves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2969C-B256-5B12-40DB-909EE6FD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7300"/>
            <a:ext cx="10661416" cy="15402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SD/RD: </a:t>
            </a:r>
            <a:r>
              <a:rPr lang="en-US" sz="2000" dirty="0"/>
              <a:t>we mixed two traces and input the mix to these detectors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The others: </a:t>
            </a:r>
            <a:r>
              <a:rPr lang="en-US" sz="2000" dirty="0"/>
              <a:t>we synthesized the total miss curve using pre-generated individual curves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We observed similar trends to those in the single programmed traces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05CA2-4377-A5E8-2355-22E8798E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E6615-E6A4-471D-16B4-62244477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666A03-BE24-3F1B-D113-F0CD4F3E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2" y="3535693"/>
            <a:ext cx="3465296" cy="2772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ADF2B6-52BD-E652-9709-78EEED819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210" y="3519396"/>
            <a:ext cx="3465296" cy="2740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46E0C-0838-D793-F234-5B7651FB4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71" y="3540259"/>
            <a:ext cx="3465296" cy="2763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27FC0-231C-5CC0-76E4-9A63EBE730E8}"/>
              </a:ext>
            </a:extLst>
          </p:cNvPr>
          <p:cNvSpPr txBox="1"/>
          <p:nvPr/>
        </p:nvSpPr>
        <p:spPr>
          <a:xfrm>
            <a:off x="1176811" y="461289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truth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44EB00-BE5B-2FEE-69C9-49532263DB7C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843019" y="4432663"/>
            <a:ext cx="666208" cy="1802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9524F-538D-63DC-F340-E7418993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61751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0914-3537-E4B9-D3BA-C5C329DC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 Overhead &amp; Error Trend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61E1-0497-0337-09D0-22D313734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1603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chemeClr val="accent1"/>
                </a:solidFill>
              </a:rPr>
              <a:t>Left fig: </a:t>
            </a:r>
            <a:r>
              <a:rPr lang="en-US" sz="2200" dirty="0"/>
              <a:t>our synthesis algorithm is way faster than mixing traces and seeking it </a:t>
            </a:r>
          </a:p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chemeClr val="accent1"/>
                </a:solidFill>
              </a:rPr>
              <a:t>Right fig: </a:t>
            </a:r>
            <a:r>
              <a:rPr lang="en-US" sz="2200" dirty="0"/>
              <a:t>the errors as functions of # of mixed streams – it becomes more robust as we increase # of streams to mix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476C7-4CD3-92CB-6356-694023DB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0E1E-8F29-5147-24F1-90B35FA0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B71CFA-8245-BDE2-BC1B-71BE276E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008" y="3273781"/>
            <a:ext cx="4191000" cy="3082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E055F8-3FAC-4A7A-89E9-84EDC8127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1" y="3280733"/>
            <a:ext cx="3255264" cy="3007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38475F-9E9E-7B1C-545C-FA7CE2A95C05}"/>
              </a:ext>
            </a:extLst>
          </p:cNvPr>
          <p:cNvSpPr txBox="1"/>
          <p:nvPr/>
        </p:nvSpPr>
        <p:spPr>
          <a:xfrm>
            <a:off x="2308925" y="59017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9CB72C-B14F-E14A-0960-A8B3A093EE59}"/>
              </a:ext>
            </a:extLst>
          </p:cNvPr>
          <p:cNvCxnSpPr>
            <a:stCxn id="7" idx="0"/>
          </p:cNvCxnSpPr>
          <p:nvPr/>
        </p:nvCxnSpPr>
        <p:spPr>
          <a:xfrm flipV="1">
            <a:off x="2779567" y="5539116"/>
            <a:ext cx="451313" cy="362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407C2-DA8B-C6E4-C47F-3819E6EA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82131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FAE0-AD6F-8C00-A440-1C273028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1BB0-9E8E-F61E-9FB9-C9643402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BB541-B16A-411C-BA9D-650F98DE0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&amp; Literature</a:t>
            </a:r>
          </a:p>
          <a:p>
            <a:r>
              <a:rPr lang="en-US" dirty="0"/>
              <a:t>Key Insight on Cardinality</a:t>
            </a:r>
          </a:p>
          <a:p>
            <a:r>
              <a:rPr lang="en-US" dirty="0"/>
              <a:t>Proposed Method</a:t>
            </a:r>
          </a:p>
          <a:p>
            <a:r>
              <a:rPr lang="en-US" dirty="0"/>
              <a:t>Evaluation</a:t>
            </a:r>
          </a:p>
          <a:p>
            <a:r>
              <a:rPr lang="en-US" dirty="0">
                <a:solidFill>
                  <a:srgbClr val="FF0000"/>
                </a:solidFill>
              </a:rPr>
              <a:t>Conclusion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6565-ED17-9211-3D5F-D6534B9B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5DA33-56DF-0B06-C1BA-9474581C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</p:spTree>
    <p:extLst>
      <p:ext uri="{BB962C8B-B14F-4D97-AF65-F5344CB8AC3E}">
        <p14:creationId xmlns:p14="http://schemas.microsoft.com/office/powerpoint/2010/main" val="1712827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0092-7027-1E90-D366-27725447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E7350-1BBB-1D9A-D1D0-472AE498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294"/>
            <a:ext cx="10515600" cy="40922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Contributions: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Eliminated stack distances from the miss curve estimation procedure by seeing the </a:t>
            </a:r>
            <a:r>
              <a:rPr lang="en-US" dirty="0" err="1"/>
              <a:t>LRU</a:t>
            </a:r>
            <a:r>
              <a:rPr lang="en-US" dirty="0"/>
              <a:t> stack behavior as a series of </a:t>
            </a:r>
            <a:r>
              <a:rPr lang="en-US" b="1" i="1" dirty="0">
                <a:solidFill>
                  <a:srgbClr val="FF0000"/>
                </a:solidFill>
              </a:rPr>
              <a:t>Bernoulli trials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/>
              <a:t>Offered an efficient miss curve constriction mechanism using </a:t>
            </a:r>
            <a:r>
              <a:rPr lang="en-US" b="1" i="1" dirty="0">
                <a:solidFill>
                  <a:srgbClr val="FF0000"/>
                </a:solidFill>
              </a:rPr>
              <a:t>probabilistic data structures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FF0000"/>
                </a:solidFill>
              </a:rPr>
              <a:t>curve fitting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as well as a </a:t>
            </a:r>
            <a:r>
              <a:rPr lang="en-US" b="1" i="1" dirty="0">
                <a:solidFill>
                  <a:srgbClr val="FF0000"/>
                </a:solidFill>
              </a:rPr>
              <a:t>curve synthesis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algorithm for mixed streams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Also explored a compensation mechanism for sampled traces and conducted a parameter sensitivity study (not covered in the talk, see our paper)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Future Directions: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Integrating our approach with an existing </a:t>
            </a:r>
            <a:r>
              <a:rPr lang="en-US" dirty="0" err="1"/>
              <a:t>HW</a:t>
            </a:r>
            <a:r>
              <a:rPr lang="en-US" dirty="0"/>
              <a:t>-assisted memory-tracing mechanism (e.g., Intel PEBS, AMD IBS, ARM SPE) for online decision making such as process scheduling and resource/power management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Extending the modeling/theory for more applicability and deeper understanding of locality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FF107-CF66-974A-C832-E42EDBF83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1D94A-097B-FB62-AB04-E3EBC7A6182F}"/>
              </a:ext>
            </a:extLst>
          </p:cNvPr>
          <p:cNvSpPr txBox="1"/>
          <p:nvPr/>
        </p:nvSpPr>
        <p:spPr>
          <a:xfrm>
            <a:off x="518951" y="5738693"/>
            <a:ext cx="54176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/>
              <a:t>Acknowledgment</a:t>
            </a:r>
            <a:r>
              <a:rPr lang="en-US" sz="1500" b="1" dirty="0"/>
              <a:t>: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work has received funding from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EuroHPC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 under grant agreement no. 101093261 and the German Federal Ministry of Research, Technology and Space (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BMFTR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under grant no.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16HPC075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734C9-45F4-DB38-E890-34C40B69B6E7}"/>
              </a:ext>
            </a:extLst>
          </p:cNvPr>
          <p:cNvSpPr txBox="1"/>
          <p:nvPr/>
        </p:nvSpPr>
        <p:spPr>
          <a:xfrm>
            <a:off x="7442204" y="296870"/>
            <a:ext cx="3431177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/>
                </a:solidFill>
              </a:rPr>
              <a:t>Contact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</a:p>
          <a:p>
            <a:r>
              <a:rPr lang="en-US" dirty="0"/>
              <a:t>Eishi Arima</a:t>
            </a:r>
          </a:p>
          <a:p>
            <a:r>
              <a:rPr lang="en-US" dirty="0" err="1"/>
              <a:t>eishi.arima@tum.de</a:t>
            </a:r>
            <a:endParaRPr lang="en-US" dirty="0"/>
          </a:p>
          <a:p>
            <a:r>
              <a:rPr lang="en-US" dirty="0"/>
              <a:t>CAPS TUM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AA44DE-34EA-BEBF-6968-C3917230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42" y="5639777"/>
            <a:ext cx="2050590" cy="10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gration in the EuroHPC Federation Platform - European ...">
            <a:extLst>
              <a:ext uri="{FF2B5EF4-FFF2-40B4-BE49-F238E27FC236}">
                <a16:creationId xmlns:a16="http://schemas.microsoft.com/office/drawing/2014/main" id="{62A2A037-A70A-0ED8-3DAF-7E64D164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77" y="5712513"/>
            <a:ext cx="1349828" cy="10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Plasma PEPSC">
            <a:extLst>
              <a:ext uri="{FF2B5EF4-FFF2-40B4-BE49-F238E27FC236}">
                <a16:creationId xmlns:a16="http://schemas.microsoft.com/office/drawing/2014/main" id="{23BF6ED6-4599-FBF0-A684-26B6BF12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70" y="5958206"/>
            <a:ext cx="1375954" cy="4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187B61-DC35-DEE8-50FA-0980C64D579C}"/>
              </a:ext>
            </a:extLst>
          </p:cNvPr>
          <p:cNvCxnSpPr/>
          <p:nvPr/>
        </p:nvCxnSpPr>
        <p:spPr>
          <a:xfrm>
            <a:off x="0" y="564425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2351A93-A08E-B81F-116E-A3D008383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805" y="340133"/>
            <a:ext cx="1122571" cy="111380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9B84FD-72A7-2BD3-FFF4-58791982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57980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1449-F59C-B117-2289-7B73D674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Backups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A03F-949F-9F8F-47C8-98F8C718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9F480-3808-AA5B-FDFF-2F549B4F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83407-3DC7-2023-0055-0E76C29C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541288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C434-E7B9-D7F3-B0E6-5AC30DD0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Miss Curves for </a:t>
            </a:r>
            <a:br>
              <a:rPr lang="en-US" dirty="0"/>
            </a:br>
            <a:r>
              <a:rPr lang="en-US" dirty="0"/>
              <a:t>SPEC CPU 2017 Memory Traces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089F-BD12-BC6C-28B9-D3CCCCA2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BB463-37A6-19E7-6AA2-E86083C6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A53A4-1135-F9B3-0395-97D0B385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" y="1849139"/>
            <a:ext cx="10885985" cy="43012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F4067-F52B-B5A3-BB6F-F44907F5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990194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4F81-0C49-6BDE-5BD1-8874FEA9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vs Access Granularity / Trace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EE0F-E0D3-2FAC-798E-195605B8D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Left fig: </a:t>
            </a:r>
            <a:r>
              <a:rPr lang="en-US" dirty="0"/>
              <a:t>the error is almost constant when scaling the access granularity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Right fig:</a:t>
            </a:r>
            <a:r>
              <a:rPr lang="en-US" dirty="0"/>
              <a:t> the error becomes smaller when scaling the input trace size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Preferable feature to analyze/manage modern irregular &amp; large footprint workloads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AE85-3681-8877-76ED-63C0FF9E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DD627-9C8C-A4AF-90B6-E91B1AA7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8EF72B-D43E-9023-6E2D-D04222F0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50" y="3563937"/>
            <a:ext cx="5396961" cy="259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DCB9A-0560-850D-1167-E2E6E8BD1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5896" y="3580782"/>
            <a:ext cx="5496686" cy="262378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C7DF2-32EB-9C7A-8A3E-8805E463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559833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FF66-1DB7-82FD-C437-2A3E2E91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Impact of Sampling &amp; Optimization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A406-2FA4-ECF6-1833-F3C45EAA7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60"/>
            <a:ext cx="10515600" cy="17882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We offer a compensation mechanism for sampled traces (e.g., w/ Intel PEBS) governed by a parameter β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Left fig: </a:t>
            </a:r>
            <a:r>
              <a:rPr lang="en-US" dirty="0"/>
              <a:t>set the same β for all; the optimal β depends on the sampling rate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Center / right: </a:t>
            </a:r>
            <a:r>
              <a:rPr lang="en-US" dirty="0"/>
              <a:t>the optimal β &amp; the impact of the sampling rate on it depend on the trace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DF59B-3B08-9F22-344E-8A3850E8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DD4E-8448-3A32-988F-19B02DFA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9E3FE-5ECC-BD14-92E7-B81AE662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7497"/>
            <a:ext cx="3233612" cy="2798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25485-3F6D-4B51-DC20-1F1F8DF2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20" y="3556653"/>
            <a:ext cx="3371821" cy="2540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66274-20CD-922C-A4CF-E74FF7948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785" y="3566648"/>
            <a:ext cx="3567014" cy="2520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3D92A-A830-7EF0-9E2A-1A7FA95B64F1}"/>
              </a:ext>
            </a:extLst>
          </p:cNvPr>
          <p:cNvSpPr txBox="1"/>
          <p:nvPr/>
        </p:nvSpPr>
        <p:spPr>
          <a:xfrm>
            <a:off x="5207744" y="5998838"/>
            <a:ext cx="177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gcc</a:t>
            </a:r>
            <a:r>
              <a:rPr lang="en-US" sz="2000" dirty="0"/>
              <a:t> (1/</a:t>
            </a:r>
            <a:r>
              <a:rPr lang="el-GR" sz="2000" dirty="0"/>
              <a:t>β = 0.8</a:t>
            </a:r>
            <a:r>
              <a:rPr lang="en-US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B87C6-C3E8-E51B-060F-05B03F5979B7}"/>
              </a:ext>
            </a:extLst>
          </p:cNvPr>
          <p:cNvSpPr txBox="1"/>
          <p:nvPr/>
        </p:nvSpPr>
        <p:spPr>
          <a:xfrm>
            <a:off x="8745445" y="6041149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blender (1/β</a:t>
            </a:r>
            <a:r>
              <a:rPr lang="el-GR" dirty="0"/>
              <a:t> = 0.9</a:t>
            </a:r>
            <a:r>
              <a:rPr lang="en-US" dirty="0"/>
              <a:t>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DA07F7-4174-4DD9-AF7F-B9A488DE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93190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6243-C6A7-B0CA-151A-B2C5395C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Curve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EE1BD-FE00-D9CF-C5A9-914B5EADC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209"/>
            <a:ext cx="10515594" cy="21297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Problem: </a:t>
            </a:r>
            <a:r>
              <a:rPr lang="en-US" dirty="0"/>
              <a:t>For a given address sequence, estimate the cache miss ratio or frequency as a </a:t>
            </a:r>
            <a:r>
              <a:rPr lang="en-US" b="1" i="1" dirty="0"/>
              <a:t>function of cache capacity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Input: </a:t>
            </a:r>
            <a:r>
              <a:rPr lang="en-US" dirty="0"/>
              <a:t>Memory/cache/</a:t>
            </a:r>
            <a:r>
              <a:rPr lang="en-US" dirty="0" err="1"/>
              <a:t>TLB</a:t>
            </a:r>
            <a:r>
              <a:rPr lang="en-US" dirty="0"/>
              <a:t> access trace, web service traffic trace, etc.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Use cases: </a:t>
            </a:r>
            <a:r>
              <a:rPr lang="en-US" dirty="0"/>
              <a:t>Program characterization, early-stage cache/</a:t>
            </a:r>
            <a:r>
              <a:rPr lang="en-US" dirty="0" err="1"/>
              <a:t>TLB</a:t>
            </a:r>
            <a:r>
              <a:rPr lang="en-US" dirty="0"/>
              <a:t> design, cache/</a:t>
            </a:r>
            <a:r>
              <a:rPr lang="en-US" dirty="0" err="1"/>
              <a:t>TLB</a:t>
            </a:r>
            <a:r>
              <a:rPr lang="en-US" dirty="0"/>
              <a:t> partitioning, web cache server design, code optimization, etc.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33963-34FC-12DD-3476-A3732814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CA1CE-9797-BD8D-5E9C-B9D0DE11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BDC699-3C6A-54DB-0FB7-A76D238F22C9}"/>
              </a:ext>
            </a:extLst>
          </p:cNvPr>
          <p:cNvGrpSpPr/>
          <p:nvPr/>
        </p:nvGrpSpPr>
        <p:grpSpPr>
          <a:xfrm>
            <a:off x="6894594" y="3779095"/>
            <a:ext cx="4247690" cy="2543460"/>
            <a:chOff x="1229085" y="3505200"/>
            <a:chExt cx="4247690" cy="254346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DBB8D0-C289-2969-35DE-48B254839117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16" y="5650029"/>
              <a:ext cx="38324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07D2361-044F-F768-A19B-9359ABD963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4316" y="3505200"/>
              <a:ext cx="0" cy="21448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DBF28B-6EBB-EC35-20CE-0FA99A5AC462}"/>
                </a:ext>
              </a:extLst>
            </p:cNvPr>
            <p:cNvSpPr txBox="1"/>
            <p:nvPr/>
          </p:nvSpPr>
          <p:spPr>
            <a:xfrm>
              <a:off x="2840068" y="5679328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Capacity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1818FA-4477-97DF-EACD-E6C3976C06A6}"/>
                </a:ext>
              </a:extLst>
            </p:cNvPr>
            <p:cNvSpPr txBox="1"/>
            <p:nvPr/>
          </p:nvSpPr>
          <p:spPr>
            <a:xfrm rot="16200000">
              <a:off x="437105" y="4443922"/>
              <a:ext cx="1953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Miss Ratio or Freq</a:t>
              </a:r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117D57D5-4A48-2AB6-5FE1-B3356BAEA94C}"/>
                </a:ext>
              </a:extLst>
            </p:cNvPr>
            <p:cNvCxnSpPr/>
            <p:nvPr/>
          </p:nvCxnSpPr>
          <p:spPr>
            <a:xfrm>
              <a:off x="1644316" y="4001294"/>
              <a:ext cx="3647793" cy="1533232"/>
            </a:xfrm>
            <a:prstGeom prst="curvedConnector3">
              <a:avLst>
                <a:gd name="adj1" fmla="val 29155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27A7FA-B062-A870-F1AA-D66456B7EC41}"/>
              </a:ext>
            </a:extLst>
          </p:cNvPr>
          <p:cNvGrpSpPr/>
          <p:nvPr/>
        </p:nvGrpSpPr>
        <p:grpSpPr>
          <a:xfrm>
            <a:off x="8337322" y="3746195"/>
            <a:ext cx="1925335" cy="2418361"/>
            <a:chOff x="2671813" y="3472300"/>
            <a:chExt cx="1925335" cy="241836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EA987AC-4E1F-7774-FDAE-6ABB91AA4A3D}"/>
                </a:ext>
              </a:extLst>
            </p:cNvPr>
            <p:cNvCxnSpPr>
              <a:cxnSpLocks/>
            </p:cNvCxnSpPr>
            <p:nvPr/>
          </p:nvCxnSpPr>
          <p:spPr>
            <a:xfrm>
              <a:off x="2723950" y="3580598"/>
              <a:ext cx="0" cy="231006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5D51D9D3-4AE5-CB5C-7779-C163D9107F23}"/>
                </a:ext>
              </a:extLst>
            </p:cNvPr>
            <p:cNvSpPr/>
            <p:nvPr/>
          </p:nvSpPr>
          <p:spPr>
            <a:xfrm rot="16200000">
              <a:off x="2835423" y="3682612"/>
              <a:ext cx="240631" cy="442762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BAE5-0F4B-EC01-E072-0CCB22B16C37}"/>
                </a:ext>
              </a:extLst>
            </p:cNvPr>
            <p:cNvSpPr txBox="1"/>
            <p:nvPr/>
          </p:nvSpPr>
          <p:spPr>
            <a:xfrm>
              <a:off x="2671813" y="3472300"/>
              <a:ext cx="192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Size Requirement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EC6522-7885-0D15-872E-71B3792326F1}"/>
              </a:ext>
            </a:extLst>
          </p:cNvPr>
          <p:cNvGrpSpPr/>
          <p:nvPr/>
        </p:nvGrpSpPr>
        <p:grpSpPr>
          <a:xfrm>
            <a:off x="7309825" y="4794796"/>
            <a:ext cx="3852029" cy="782619"/>
            <a:chOff x="1644316" y="4520901"/>
            <a:chExt cx="3852029" cy="78261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85670CD-0D2D-FD01-E098-8747BC70AC7A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16" y="4860758"/>
              <a:ext cx="3647793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2F8EBFEA-23A1-755D-1623-13FA6288DC72}"/>
                </a:ext>
              </a:extLst>
            </p:cNvPr>
            <p:cNvSpPr/>
            <p:nvPr/>
          </p:nvSpPr>
          <p:spPr>
            <a:xfrm>
              <a:off x="4928135" y="4860758"/>
              <a:ext cx="240631" cy="44276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FAE234-F365-0EA4-0991-3201830F8D74}"/>
                </a:ext>
              </a:extLst>
            </p:cNvPr>
            <p:cNvSpPr txBox="1"/>
            <p:nvPr/>
          </p:nvSpPr>
          <p:spPr>
            <a:xfrm>
              <a:off x="3582360" y="4520901"/>
              <a:ext cx="1913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Perf Requirement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09214C27-D00A-E5AA-7391-4AA2A53C1466}"/>
              </a:ext>
            </a:extLst>
          </p:cNvPr>
          <p:cNvSpPr txBox="1">
            <a:spLocks/>
          </p:cNvSpPr>
          <p:nvPr/>
        </p:nvSpPr>
        <p:spPr>
          <a:xfrm>
            <a:off x="838200" y="4099195"/>
            <a:ext cx="6010494" cy="1751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The goal is to choose the minimal possible cache capacity that meets a given performance requirement (in terms of miss ratio or frequency)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5FD3D-EC65-867F-C08E-69650050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DC2A4-E44D-84FD-2E78-A6AA5F9E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67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Estimated Miss Curves by SD/RD using Mixed Traces </a:t>
            </a:r>
            <a:r>
              <a:rPr lang="en-US" sz="3600" dirty="0" err="1"/>
              <a:t>v.s</a:t>
            </a:r>
            <a:r>
              <a:rPr lang="en-US" sz="3600" dirty="0"/>
              <a:t>. Synthesized Miss Curves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CCBF2-AB29-D949-AD07-E62E7F4F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88A66-0EF2-47D5-75B0-D4C80E51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AA82D-4A9B-0A73-A27E-D036BDE0B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33" y="1961844"/>
            <a:ext cx="10802934" cy="41994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C3CE4-2A7E-B35B-C0B7-43D28796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34396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25793-7E71-6124-ADA6-0F0FB64F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79DE-56F4-53F8-2915-EA1D5C7B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4348-9282-6AB9-2F69-BBCBD4F0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DB8A7-766E-6C15-F9B5-756B8C8D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728FA-A03B-CD2D-1379-D06558987D5E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E11C13D-B93D-E0B9-0FAC-FF2423EEC782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F6150-640D-22FC-4C5D-E461FD73801B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08DBA-EBB3-6441-F77C-428A08450616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BBE93-9EA7-47E9-423D-B968CD59AD91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3AA89D-A1FF-3726-0D7C-4E6A11D12390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573CBEF-F841-7531-28B4-45787FC5A6CE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B086C4-E71E-F9C2-4779-78BF9720800E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41CAFF-0F51-4E21-F67A-AF3E1F4AC322}"/>
              </a:ext>
            </a:extLst>
          </p:cNvPr>
          <p:cNvSpPr/>
          <p:nvPr/>
        </p:nvSpPr>
        <p:spPr>
          <a:xfrm>
            <a:off x="4473142" y="431006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F5E92-BD9B-6E03-A311-F6D092A16D99}"/>
              </a:ext>
            </a:extLst>
          </p:cNvPr>
          <p:cNvSpPr/>
          <p:nvPr/>
        </p:nvSpPr>
        <p:spPr>
          <a:xfrm>
            <a:off x="4468659" y="4630840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439AE2-2E97-EF6A-8794-A0201F88A04F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F2AAFB-8BD4-530E-454C-B95C89AE8BBB}"/>
              </a:ext>
            </a:extLst>
          </p:cNvPr>
          <p:cNvSpPr/>
          <p:nvPr/>
        </p:nvSpPr>
        <p:spPr>
          <a:xfrm>
            <a:off x="4468659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0A6405-1890-DD6B-067D-DD1BC9257C50}"/>
              </a:ext>
            </a:extLst>
          </p:cNvPr>
          <p:cNvSpPr txBox="1"/>
          <p:nvPr/>
        </p:nvSpPr>
        <p:spPr>
          <a:xfrm>
            <a:off x="2473555" y="3886428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FB9F3-00D0-4001-2EB1-7E7C04A6389C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4A3655-8A8C-2E51-CE49-340CD405A320}"/>
              </a:ext>
            </a:extLst>
          </p:cNvPr>
          <p:cNvSpPr txBox="1"/>
          <p:nvPr/>
        </p:nvSpPr>
        <p:spPr>
          <a:xfrm>
            <a:off x="2473555" y="3893186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FC60C9D2-280F-6FAF-D502-FBA02C551E7D}"/>
              </a:ext>
            </a:extLst>
          </p:cNvPr>
          <p:cNvSpPr/>
          <p:nvPr/>
        </p:nvSpPr>
        <p:spPr>
          <a:xfrm>
            <a:off x="5945415" y="3468196"/>
            <a:ext cx="1523631" cy="84997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Position Changed!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801D0-B862-4FE7-6066-6E50AE9A95AF}"/>
              </a:ext>
            </a:extLst>
          </p:cNvPr>
          <p:cNvSpPr txBox="1"/>
          <p:nvPr/>
        </p:nvSpPr>
        <p:spPr>
          <a:xfrm>
            <a:off x="2473555" y="3900387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Rounded Rectangular Callout 41">
            <a:extLst>
              <a:ext uri="{FF2B5EF4-FFF2-40B4-BE49-F238E27FC236}">
                <a16:creationId xmlns:a16="http://schemas.microsoft.com/office/drawing/2014/main" id="{A6363093-9772-CD55-55D4-2A02CA30D683}"/>
              </a:ext>
            </a:extLst>
          </p:cNvPr>
          <p:cNvSpPr/>
          <p:nvPr/>
        </p:nvSpPr>
        <p:spPr>
          <a:xfrm>
            <a:off x="5945415" y="3475397"/>
            <a:ext cx="1523630" cy="84997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Position Unchanged!</a:t>
            </a:r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3DB29925-AC56-49FA-FC7B-FBC18CDA1437}"/>
              </a:ext>
            </a:extLst>
          </p:cNvPr>
          <p:cNvSpPr/>
          <p:nvPr/>
        </p:nvSpPr>
        <p:spPr>
          <a:xfrm>
            <a:off x="1940523" y="3546036"/>
            <a:ext cx="1523630" cy="369332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B again!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2C58E441-D4F2-90D4-E66A-312F07D9242C}"/>
              </a:ext>
            </a:extLst>
          </p:cNvPr>
          <p:cNvSpPr/>
          <p:nvPr/>
        </p:nvSpPr>
        <p:spPr>
          <a:xfrm>
            <a:off x="3457098" y="397606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A6D7A32F-A6CC-712A-E6A4-80855C8A1D3E}"/>
              </a:ext>
            </a:extLst>
          </p:cNvPr>
          <p:cNvSpPr/>
          <p:nvPr/>
        </p:nvSpPr>
        <p:spPr>
          <a:xfrm>
            <a:off x="3457097" y="4303286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0AE47CC9-D1FD-3031-BAC7-3FCB0830E510}"/>
              </a:ext>
            </a:extLst>
          </p:cNvPr>
          <p:cNvSpPr/>
          <p:nvPr/>
        </p:nvSpPr>
        <p:spPr>
          <a:xfrm>
            <a:off x="3457097" y="397257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2982-A2AE-2B51-8EBC-41A18BFF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864-2A53-924D-88E3-FED58DFF35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C 0.02708 -0.00139 0.05442 -0.00232 0.05442 -0.00996 C 0.05442 -0.01759 0.02708 -0.03195 3.54167E-6 -0.0463 " pathEditMode="relative" rAng="0" ptsTypes="AAA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231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7" grpId="0" animBg="1"/>
      <p:bldP spid="38" grpId="0" animBg="1"/>
      <p:bldP spid="40" grpId="0" animBg="1"/>
      <p:bldP spid="40" grpId="1" animBg="1"/>
      <p:bldP spid="41" grpId="0" animBg="1"/>
      <p:bldP spid="42" grpId="0" animBg="1"/>
      <p:bldP spid="43" grpId="0"/>
      <p:bldP spid="44" grpId="0"/>
      <p:bldP spid="44" grpId="1"/>
      <p:bldP spid="46" grpId="0"/>
      <p:bldP spid="46" grpId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ECD26-8144-0E73-08BE-7E7CF2EE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5089-85F1-6CAE-55B0-C2EF4A2C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F244-BBB3-49F9-F2B0-2D249CE07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A7C5-E295-FDE8-9956-B4A36879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4CDC2-8A89-3D95-F42B-1B9930EAB52A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212D6671-5384-4AC6-1A8C-CCDA815462F1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E793F-0D96-D3F3-FD91-98528B1C20EF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7D71FD-0841-C5E5-79FA-209A4B4CF754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53082-06AE-996F-D216-6AAD3F95E4E0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13B34A-1B64-5D66-9045-163E1C27A6BE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2C98B94-7342-AEFD-F539-A5F79D1C3763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A0AFF4-DCC9-EF51-51A7-CAF29EA423F3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8F1F03-2A3E-684B-609E-4F79879CD0C6}"/>
              </a:ext>
            </a:extLst>
          </p:cNvPr>
          <p:cNvSpPr/>
          <p:nvPr/>
        </p:nvSpPr>
        <p:spPr>
          <a:xfrm>
            <a:off x="4468227" y="4635893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A0395D-8AF5-2E21-B2D3-74ED54F9567A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A754BF-F045-AD79-C920-EB41EADC8F64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064F2E1-F475-D5B8-DE7A-C15ED540BFE6}"/>
              </a:ext>
            </a:extLst>
          </p:cNvPr>
          <p:cNvSpPr/>
          <p:nvPr/>
        </p:nvSpPr>
        <p:spPr>
          <a:xfrm>
            <a:off x="4468659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AEC351-B9AA-6D03-C66B-E47CA857ED5F}"/>
              </a:ext>
            </a:extLst>
          </p:cNvPr>
          <p:cNvSpPr txBox="1"/>
          <p:nvPr/>
        </p:nvSpPr>
        <p:spPr>
          <a:xfrm>
            <a:off x="2473555" y="3886428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1138A5-49B1-7132-B353-01524C9F211F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7CECD2-0856-FCFE-5DFA-8E2DDAD80A51}"/>
              </a:ext>
            </a:extLst>
          </p:cNvPr>
          <p:cNvSpPr txBox="1"/>
          <p:nvPr/>
        </p:nvSpPr>
        <p:spPr>
          <a:xfrm>
            <a:off x="2458762" y="3869346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ABA19491-BA7A-8BE8-24C3-E9A915C45CC8}"/>
              </a:ext>
            </a:extLst>
          </p:cNvPr>
          <p:cNvSpPr/>
          <p:nvPr/>
        </p:nvSpPr>
        <p:spPr>
          <a:xfrm>
            <a:off x="5885267" y="3945385"/>
            <a:ext cx="1523631" cy="84997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Position Changed!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41965D7-C1E5-E25D-551B-2CB0CF1B23DF}"/>
              </a:ext>
            </a:extLst>
          </p:cNvPr>
          <p:cNvSpPr/>
          <p:nvPr/>
        </p:nvSpPr>
        <p:spPr>
          <a:xfrm>
            <a:off x="3457891" y="4632947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2797E6C-C365-6ED0-3694-CADB58EE8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2C134-CDA2-2A39-EE64-9B5E1ABF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702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139 C 0.0276 -0.00439 0.0552 -0.00648 0.0552 -0.02152 C 0.0552 -0.03703 0.0276 -0.06574 0.00039 -0.09444 " pathEditMode="relative" rAng="0" ptsTypes="AAA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46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026 0.0451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4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2" grpId="0" animBg="1"/>
      <p:bldP spid="23" grpId="0" animBg="1"/>
      <p:bldP spid="38" grpId="0" animBg="1"/>
      <p:bldP spid="40" grpId="0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CF818-F09A-0552-17FE-4F4BA197A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3751-3BC0-AB0F-5BF6-FF5A1400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883FC-6A77-5A1C-EBF2-AE930406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B66A-6117-535B-B60D-536747F1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098F1-7028-F2B7-8401-9BCC63B35BB0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136245B-53F9-52D7-7769-8FB74D787496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8AF01-FB05-D699-305B-8B9FEDDFA539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A3BEC-259B-A7D1-E659-C30031378111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8ABE36-EFC1-05C5-ED81-F9D41B484BE0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62E64A-FE6C-E3F2-B783-6A1F6C7BC2DA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07503C-D1B4-0799-13B0-27B1BC8FC6F6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58F4DB-EADF-071F-B594-0027AEF5BA4C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5E07C4-515C-13DB-7783-A8CFD7DFA2F4}"/>
              </a:ext>
            </a:extLst>
          </p:cNvPr>
          <p:cNvSpPr/>
          <p:nvPr/>
        </p:nvSpPr>
        <p:spPr>
          <a:xfrm>
            <a:off x="4472498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18FF2E-71DB-9DC0-249A-2E062C1DB966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44663A-5A2B-6F88-0422-2C1FBA2F5F2A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39B2B4-DC1C-8A6F-333C-F4F3940EFC16}"/>
              </a:ext>
            </a:extLst>
          </p:cNvPr>
          <p:cNvSpPr/>
          <p:nvPr/>
        </p:nvSpPr>
        <p:spPr>
          <a:xfrm>
            <a:off x="4470767" y="463675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FB6CD8-ECF5-D978-53EE-451F0C06DFA7}"/>
              </a:ext>
            </a:extLst>
          </p:cNvPr>
          <p:cNvSpPr txBox="1"/>
          <p:nvPr/>
        </p:nvSpPr>
        <p:spPr>
          <a:xfrm>
            <a:off x="2473555" y="3886428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D2B50-19F3-1E3F-8280-0CE381523A23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02EF73-B5CE-4356-763D-E21BDEFA6FF3}"/>
              </a:ext>
            </a:extLst>
          </p:cNvPr>
          <p:cNvSpPr txBox="1"/>
          <p:nvPr/>
        </p:nvSpPr>
        <p:spPr>
          <a:xfrm>
            <a:off x="2458874" y="3886428"/>
            <a:ext cx="4203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17902E34-C135-F1DD-3DE7-0EC1BDFCE9A3}"/>
              </a:ext>
            </a:extLst>
          </p:cNvPr>
          <p:cNvSpPr/>
          <p:nvPr/>
        </p:nvSpPr>
        <p:spPr>
          <a:xfrm>
            <a:off x="5885267" y="3945385"/>
            <a:ext cx="1523631" cy="84997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Position Changed!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5FC893E-E0E9-39C1-B23E-8B9D6DF11A3F}"/>
              </a:ext>
            </a:extLst>
          </p:cNvPr>
          <p:cNvSpPr/>
          <p:nvPr/>
        </p:nvSpPr>
        <p:spPr>
          <a:xfrm>
            <a:off x="3455658" y="5275248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6385A9-2EB4-1501-5460-16237D9D5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EC4C-6AB0-1075-3043-BF661EEC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30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2695 -0.00695 0.05468 -0.01111 0.05468 -0.04144 C 0.05468 -0.07292 0.02695 -0.13102 -0.00026 -0.18866 " pathEditMode="relative" rAng="0" ptsTypes="AAA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9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026 0.0451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4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0013 0.0467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039 0.0469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8" grpId="0" animBg="1"/>
      <p:bldP spid="40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7C4B-E854-7BB9-4D32-BF21E93DF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DB33-0B76-BF30-68BA-96DBCA48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10B5-354D-FD3E-D339-A6E8FE31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ED305-3647-E3B1-3951-A9EA212E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5823EE-6062-7A7D-3679-724C79534292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13AF629-CF31-6503-0036-107C9810BE15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2D597-D0B3-5418-DC15-9419B7ABFDEE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1A150-CECA-8006-7B83-9DF38E74AE75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F08990-398F-7F1A-57AB-10240710345F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A57E48-30AD-1FE2-F0F6-BD6B200E17BF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3788C30-27AC-F75C-146A-D95CC4C2F56B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80338B-8ECE-F966-0E18-E43F99044E3D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5CEA9D-6E99-3C79-6FD3-B42771F34D99}"/>
              </a:ext>
            </a:extLst>
          </p:cNvPr>
          <p:cNvSpPr/>
          <p:nvPr/>
        </p:nvSpPr>
        <p:spPr>
          <a:xfrm>
            <a:off x="4476170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76B3C85-E369-398C-99FF-D805EFF14593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C0E634-7BE4-55D1-6838-C2119B56A564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BC3B86-3DB3-D859-3DE0-83BF39F3A2C3}"/>
              </a:ext>
            </a:extLst>
          </p:cNvPr>
          <p:cNvSpPr/>
          <p:nvPr/>
        </p:nvSpPr>
        <p:spPr>
          <a:xfrm>
            <a:off x="4470767" y="463675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75E-2E35-5EE9-322E-5A212E12FD05}"/>
              </a:ext>
            </a:extLst>
          </p:cNvPr>
          <p:cNvSpPr txBox="1"/>
          <p:nvPr/>
        </p:nvSpPr>
        <p:spPr>
          <a:xfrm>
            <a:off x="2462539" y="3886428"/>
            <a:ext cx="4203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5469F5-EBDF-FF2B-B1A9-8E4DF365CEE0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58A934-46A1-61A2-4956-690A7CDBFBC6}"/>
              </a:ext>
            </a:extLst>
          </p:cNvPr>
          <p:cNvSpPr txBox="1"/>
          <p:nvPr/>
        </p:nvSpPr>
        <p:spPr>
          <a:xfrm>
            <a:off x="2456760" y="3923687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A19CF219-A788-32B7-185A-0B285C955E69}"/>
              </a:ext>
            </a:extLst>
          </p:cNvPr>
          <p:cNvSpPr/>
          <p:nvPr/>
        </p:nvSpPr>
        <p:spPr>
          <a:xfrm>
            <a:off x="5885267" y="3945385"/>
            <a:ext cx="1523631" cy="849979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Position Changed!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9F80D9B-2112-1F62-0438-5BB2FECDD9B2}"/>
              </a:ext>
            </a:extLst>
          </p:cNvPr>
          <p:cNvSpPr/>
          <p:nvPr/>
        </p:nvSpPr>
        <p:spPr>
          <a:xfrm>
            <a:off x="3455658" y="5275248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B7268CF-0CE5-9F4B-A2D0-648DA3157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DEA0-EA17-DD51-A3B1-5A45A836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187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2695 -0.00695 0.05468 -0.01111 0.05468 -0.04144 C 0.05468 -0.07292 0.02695 -0.13102 -0.00026 -0.18866 " pathEditMode="relative" rAng="0" ptsTypes="AAA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9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026 0.0451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4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467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00013 0.0467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039 0.0469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8" grpId="0" animBg="1"/>
      <p:bldP spid="40" grpId="0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A6B74-B467-ABD7-E633-A525520F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FE60-4D51-80B4-F25E-020B558B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Stack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D6E5-EAE4-E11D-D5F5-2CBF4369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Nov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CF23-81B7-4692-2024-0ABE8CDF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International Conference on Parallel Architectures and Compilation Techniques (PACT)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096DBF-72A2-32A2-23B1-D49A271690F4}"/>
              </a:ext>
            </a:extLst>
          </p:cNvPr>
          <p:cNvSpPr/>
          <p:nvPr/>
        </p:nvSpPr>
        <p:spPr>
          <a:xfrm>
            <a:off x="1845998" y="4890233"/>
            <a:ext cx="1712681" cy="806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Cache</a:t>
            </a:r>
          </a:p>
          <a:p>
            <a:pPr algn="ctr"/>
            <a:r>
              <a:rPr lang="en-US" b="1" dirty="0"/>
              <a:t>(or Set)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F61575E-F3B0-1311-23E0-77A86F6F5BBB}"/>
              </a:ext>
            </a:extLst>
          </p:cNvPr>
          <p:cNvSpPr/>
          <p:nvPr/>
        </p:nvSpPr>
        <p:spPr>
          <a:xfrm>
            <a:off x="2437833" y="4601408"/>
            <a:ext cx="510988" cy="16537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7E606-90AD-7457-F9F8-A787F6AB1B2C}"/>
              </a:ext>
            </a:extLst>
          </p:cNvPr>
          <p:cNvSpPr txBox="1"/>
          <p:nvPr/>
        </p:nvSpPr>
        <p:spPr>
          <a:xfrm>
            <a:off x="609556" y="3780856"/>
            <a:ext cx="16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Requested</a:t>
            </a:r>
          </a:p>
          <a:p>
            <a:pPr algn="ctr"/>
            <a:r>
              <a:rPr lang="en-US" b="1" dirty="0"/>
              <a:t>Data (or Line):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F73B9-03A0-A4CD-3B78-36593D6E3B6C}"/>
              </a:ext>
            </a:extLst>
          </p:cNvPr>
          <p:cNvSpPr txBox="1"/>
          <p:nvPr/>
        </p:nvSpPr>
        <p:spPr>
          <a:xfrm>
            <a:off x="4302813" y="3550024"/>
            <a:ext cx="120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r>
              <a:rPr lang="en-US" dirty="0"/>
              <a:t> 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A0682-FCE8-A98D-2895-7464F3EA4D06}"/>
              </a:ext>
            </a:extLst>
          </p:cNvPr>
          <p:cNvSpPr txBox="1"/>
          <p:nvPr/>
        </p:nvSpPr>
        <p:spPr>
          <a:xfrm>
            <a:off x="5331520" y="38234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26758E-63C4-2A2D-5DCF-E7B0EB839E93}"/>
              </a:ext>
            </a:extLst>
          </p:cNvPr>
          <p:cNvCxnSpPr/>
          <p:nvPr/>
        </p:nvCxnSpPr>
        <p:spPr>
          <a:xfrm>
            <a:off x="5324789" y="3919356"/>
            <a:ext cx="0" cy="20690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37A199-2FAD-AE08-532E-E5A18D58E6EC}"/>
              </a:ext>
            </a:extLst>
          </p:cNvPr>
          <p:cNvSpPr txBox="1"/>
          <p:nvPr/>
        </p:nvSpPr>
        <p:spPr>
          <a:xfrm rot="5400000">
            <a:off x="4590305" y="560845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. 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22D122-AFDB-D021-241F-D89C50EB93F9}"/>
              </a:ext>
            </a:extLst>
          </p:cNvPr>
          <p:cNvSpPr/>
          <p:nvPr/>
        </p:nvSpPr>
        <p:spPr>
          <a:xfrm>
            <a:off x="4473142" y="3989294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D239BE-F5A5-BE28-65B2-5CDE5AE1F70F}"/>
              </a:ext>
            </a:extLst>
          </p:cNvPr>
          <p:cNvSpPr/>
          <p:nvPr/>
        </p:nvSpPr>
        <p:spPr>
          <a:xfrm>
            <a:off x="4476170" y="5282492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18127F6-5586-75C2-A770-49726E7D1F55}"/>
              </a:ext>
            </a:extLst>
          </p:cNvPr>
          <p:cNvSpPr/>
          <p:nvPr/>
        </p:nvSpPr>
        <p:spPr>
          <a:xfrm>
            <a:off x="4470767" y="4318175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EE18E7-8DAE-2424-C0A8-1142E8F2F9C5}"/>
              </a:ext>
            </a:extLst>
          </p:cNvPr>
          <p:cNvSpPr/>
          <p:nvPr/>
        </p:nvSpPr>
        <p:spPr>
          <a:xfrm>
            <a:off x="4468659" y="4956666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14C9125-9331-6B75-9438-5BB8728EDEA9}"/>
              </a:ext>
            </a:extLst>
          </p:cNvPr>
          <p:cNvSpPr/>
          <p:nvPr/>
        </p:nvSpPr>
        <p:spPr>
          <a:xfrm>
            <a:off x="4470767" y="4636757"/>
            <a:ext cx="600636" cy="2718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ACE110-5F3A-C9DD-A8D0-1A49742DD906}"/>
              </a:ext>
            </a:extLst>
          </p:cNvPr>
          <p:cNvSpPr txBox="1"/>
          <p:nvPr/>
        </p:nvSpPr>
        <p:spPr>
          <a:xfrm>
            <a:off x="2462539" y="3886428"/>
            <a:ext cx="474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49278A-1390-02BD-FE30-3B2917FF7572}"/>
              </a:ext>
            </a:extLst>
          </p:cNvPr>
          <p:cNvSpPr txBox="1"/>
          <p:nvPr/>
        </p:nvSpPr>
        <p:spPr>
          <a:xfrm>
            <a:off x="5365183" y="575566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LRU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167348-569D-F133-D299-DA62CFBC866F}"/>
              </a:ext>
            </a:extLst>
          </p:cNvPr>
          <p:cNvSpPr txBox="1"/>
          <p:nvPr/>
        </p:nvSpPr>
        <p:spPr>
          <a:xfrm>
            <a:off x="2480172" y="3886427"/>
            <a:ext cx="43954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A35B3F78-71EB-11DC-E92F-D2C34B140A32}"/>
              </a:ext>
            </a:extLst>
          </p:cNvPr>
          <p:cNvSpPr/>
          <p:nvPr/>
        </p:nvSpPr>
        <p:spPr>
          <a:xfrm>
            <a:off x="5885267" y="3954712"/>
            <a:ext cx="3188048" cy="849979"/>
          </a:xfrm>
          <a:prstGeom prst="wedgeRoundRectCallout">
            <a:avLst>
              <a:gd name="adj1" fmla="val -70933"/>
              <a:gd name="adj2" fmla="val 274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Four distinct data (or lines) are accessed since the last reference to A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16C3DE9-240D-6A21-4528-1A9C8AEDDA88}"/>
              </a:ext>
            </a:extLst>
          </p:cNvPr>
          <p:cNvSpPr/>
          <p:nvPr/>
        </p:nvSpPr>
        <p:spPr>
          <a:xfrm>
            <a:off x="3455658" y="5275248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Accessed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96B900-135B-5C1D-FD2C-2D78D1D2213E}"/>
              </a:ext>
            </a:extLst>
          </p:cNvPr>
          <p:cNvGrpSpPr/>
          <p:nvPr/>
        </p:nvGrpSpPr>
        <p:grpSpPr>
          <a:xfrm>
            <a:off x="4261993" y="3943469"/>
            <a:ext cx="1204882" cy="1315451"/>
            <a:chOff x="4136733" y="3943469"/>
            <a:chExt cx="1204882" cy="1315451"/>
          </a:xfrm>
        </p:grpSpPr>
        <p:sp>
          <p:nvSpPr>
            <p:cNvPr id="13" name="Up-Down Arrow 12">
              <a:extLst>
                <a:ext uri="{FF2B5EF4-FFF2-40B4-BE49-F238E27FC236}">
                  <a16:creationId xmlns:a16="http://schemas.microsoft.com/office/drawing/2014/main" id="{B856C876-4FD6-1A37-6542-ECE2695D2A98}"/>
                </a:ext>
              </a:extLst>
            </p:cNvPr>
            <p:cNvSpPr/>
            <p:nvPr/>
          </p:nvSpPr>
          <p:spPr>
            <a:xfrm>
              <a:off x="4966837" y="3943469"/>
              <a:ext cx="174972" cy="1293198"/>
            </a:xfrm>
            <a:prstGeom prst="upDownArrow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0FDF814-1427-E4B5-3525-0DBA7C8A6727}"/>
                </a:ext>
              </a:extLst>
            </p:cNvPr>
            <p:cNvCxnSpPr/>
            <p:nvPr/>
          </p:nvCxnSpPr>
          <p:spPr>
            <a:xfrm flipH="1">
              <a:off x="4136733" y="5258920"/>
              <a:ext cx="1204882" cy="0"/>
            </a:xfrm>
            <a:prstGeom prst="line">
              <a:avLst/>
            </a:prstGeom>
            <a:ln w="31750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505D569D-EA29-307D-0773-9403924E9034}"/>
              </a:ext>
            </a:extLst>
          </p:cNvPr>
          <p:cNvSpPr/>
          <p:nvPr/>
        </p:nvSpPr>
        <p:spPr>
          <a:xfrm>
            <a:off x="5989598" y="3807744"/>
            <a:ext cx="3188048" cy="849979"/>
          </a:xfrm>
          <a:prstGeom prst="wedgeRoundRectCallout">
            <a:avLst>
              <a:gd name="adj1" fmla="val -70933"/>
              <a:gd name="adj2" fmla="val 2744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If # of cache entries ≤ 4, the re-reference to A is a </a:t>
            </a:r>
            <a:r>
              <a:rPr lang="en-US" b="1" i="1" dirty="0">
                <a:solidFill>
                  <a:srgbClr val="FF0000"/>
                </a:solidFill>
              </a:rPr>
              <a:t>Miss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F50D93F-7C81-1782-3BF8-953D19A65A5C}"/>
              </a:ext>
            </a:extLst>
          </p:cNvPr>
          <p:cNvSpPr/>
          <p:nvPr/>
        </p:nvSpPr>
        <p:spPr>
          <a:xfrm>
            <a:off x="5989598" y="4318731"/>
            <a:ext cx="3188048" cy="849979"/>
          </a:xfrm>
          <a:prstGeom prst="wedgeRoundRectCallout">
            <a:avLst>
              <a:gd name="adj1" fmla="val -70933"/>
              <a:gd name="adj2" fmla="val 2744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If # of cache entries &gt; 4, the re-reference to A is a </a:t>
            </a:r>
            <a:r>
              <a:rPr lang="en-US" b="1" i="1" dirty="0">
                <a:solidFill>
                  <a:srgbClr val="FF0000"/>
                </a:solidFill>
              </a:rPr>
              <a:t>Hit</a:t>
            </a:r>
            <a:r>
              <a:rPr lang="en-US" b="1" i="1" dirty="0"/>
              <a:t>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9A687C-969F-36ED-DF71-7D3318566D04}"/>
              </a:ext>
            </a:extLst>
          </p:cNvPr>
          <p:cNvSpPr/>
          <p:nvPr/>
        </p:nvSpPr>
        <p:spPr>
          <a:xfrm>
            <a:off x="4307046" y="3942140"/>
            <a:ext cx="936634" cy="1005624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762449-A117-C305-65B4-01721E7C6326}"/>
              </a:ext>
            </a:extLst>
          </p:cNvPr>
          <p:cNvSpPr/>
          <p:nvPr/>
        </p:nvSpPr>
        <p:spPr>
          <a:xfrm>
            <a:off x="4303292" y="3946590"/>
            <a:ext cx="936634" cy="2041819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603F59A0-0001-F55D-AD72-4B943CA39485}"/>
              </a:ext>
            </a:extLst>
          </p:cNvPr>
          <p:cNvSpPr/>
          <p:nvPr/>
        </p:nvSpPr>
        <p:spPr>
          <a:xfrm>
            <a:off x="3632061" y="5289282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Miss!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0D26B02C-161B-3717-08A8-7948DEA8BD75}"/>
              </a:ext>
            </a:extLst>
          </p:cNvPr>
          <p:cNvSpPr/>
          <p:nvPr/>
        </p:nvSpPr>
        <p:spPr>
          <a:xfrm>
            <a:off x="3558527" y="5302483"/>
            <a:ext cx="1077787" cy="257286"/>
          </a:xfrm>
          <a:prstGeom prst="wedgeRoundRectCallout">
            <a:avLst>
              <a:gd name="adj1" fmla="val -47650"/>
              <a:gd name="adj2" fmla="val 919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Hit!</a:t>
            </a:r>
          </a:p>
        </p:txBody>
      </p: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2E9E07A6-ED9D-EC02-8638-BE8F0EF5A959}"/>
              </a:ext>
            </a:extLst>
          </p:cNvPr>
          <p:cNvSpPr/>
          <p:nvPr/>
        </p:nvSpPr>
        <p:spPr>
          <a:xfrm>
            <a:off x="5961821" y="3942242"/>
            <a:ext cx="3188048" cy="849979"/>
          </a:xfrm>
          <a:prstGeom prst="wedgeRoundRectCallout">
            <a:avLst>
              <a:gd name="adj1" fmla="val -70933"/>
              <a:gd name="adj2" fmla="val 274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The distance from the top is called </a:t>
            </a:r>
            <a:r>
              <a:rPr lang="en-US" b="1" i="1" dirty="0">
                <a:solidFill>
                  <a:srgbClr val="FF0000"/>
                </a:solidFill>
              </a:rPr>
              <a:t>Stack Distance </a:t>
            </a:r>
            <a:r>
              <a:rPr lang="en-US" b="1" i="1" dirty="0"/>
              <a:t>(=4)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8A08BF7-521C-C301-73CB-C52EC425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98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 proposed by Mattson et al. in </a:t>
            </a:r>
            <a:r>
              <a:rPr lang="en-US" dirty="0" err="1"/>
              <a:t>70s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Aiming to construct a cache miss curve while seeking the access trace </a:t>
            </a:r>
            <a:r>
              <a:rPr lang="en-US" b="1" i="1" dirty="0">
                <a:solidFill>
                  <a:srgbClr val="FF0000"/>
                </a:solidFill>
              </a:rPr>
              <a:t>only once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More efficient than cache simulations: </a:t>
            </a:r>
            <a:r>
              <a:rPr lang="en-US" i="1" dirty="0"/>
              <a:t>Nc</a:t>
            </a:r>
            <a:r>
              <a:rPr lang="en-US" dirty="0"/>
              <a:t> times of simulations are required for cache simulations to acquire the curve (</a:t>
            </a:r>
            <a:r>
              <a:rPr lang="en-US" i="1" dirty="0"/>
              <a:t>Nc</a:t>
            </a:r>
            <a:r>
              <a:rPr lang="en-US" dirty="0"/>
              <a:t>: # of capacity variations on the curve)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B791C-70D8-A84A-43D5-70E902D6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432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1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0" grpId="1" animBg="1"/>
      <p:bldP spid="11" grpId="0"/>
      <p:bldP spid="11" grpId="1"/>
      <p:bldP spid="18" grpId="0" animBg="1"/>
      <p:bldP spid="18" grpId="1" animBg="1"/>
      <p:bldP spid="19" grpId="0" animBg="1"/>
      <p:bldP spid="19" grpId="1" animBg="1"/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33" grpId="0"/>
      <p:bldP spid="33" grpId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63532</TotalTime>
  <Words>4028</Words>
  <Application>Microsoft Macintosh PowerPoint</Application>
  <PresentationFormat>Widescreen</PresentationFormat>
  <Paragraphs>833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Cambria Math</vt:lpstr>
      <vt:lpstr>Times New Roman</vt:lpstr>
      <vt:lpstr>Office Theme</vt:lpstr>
      <vt:lpstr>Cache Miss Curve Analysis via Cardinality Domain</vt:lpstr>
      <vt:lpstr>Executive Summary</vt:lpstr>
      <vt:lpstr>Outline</vt:lpstr>
      <vt:lpstr>Cache Miss Curve Detection</vt:lpstr>
      <vt:lpstr>Concept of Stack Distance</vt:lpstr>
      <vt:lpstr>Concept of Stack Distance</vt:lpstr>
      <vt:lpstr>Concept of Stack Distance</vt:lpstr>
      <vt:lpstr>Concept of Stack Distance</vt:lpstr>
      <vt:lpstr>Concept of Stack Distance</vt:lpstr>
      <vt:lpstr>Concept of Stack Distance</vt:lpstr>
      <vt:lpstr>Concept of Stack Distance</vt:lpstr>
      <vt:lpstr>Literature of Miss Curve Construction Studies</vt:lpstr>
      <vt:lpstr>Outline</vt:lpstr>
      <vt:lpstr>Cardinality Observation</vt:lpstr>
      <vt:lpstr>Cardinality Observation</vt:lpstr>
      <vt:lpstr>Cardinality Observation</vt:lpstr>
      <vt:lpstr>Converting a Cardinality Curve into a Miss Curve</vt:lpstr>
      <vt:lpstr>Converting a Cardinality Curve into a Miss Curve</vt:lpstr>
      <vt:lpstr>Outline</vt:lpstr>
      <vt:lpstr>Overview</vt:lpstr>
      <vt:lpstr>Efficient Cardinality Detection using Probabilistic Data Structures</vt:lpstr>
      <vt:lpstr>Curve Fitting and Miss Ratio Calculation</vt:lpstr>
      <vt:lpstr>Motivation of Miss Curve Synthesis</vt:lpstr>
      <vt:lpstr>Additivity and Synthesis Algorithm Overview</vt:lpstr>
      <vt:lpstr>Outline</vt:lpstr>
      <vt:lpstr>Evaluation Setup</vt:lpstr>
      <vt:lpstr>Cardinality Detection &amp; Curve Fitting Result</vt:lpstr>
      <vt:lpstr>Miss Curve Comparison</vt:lpstr>
      <vt:lpstr>Miss Curve Comparison for  Low Temporal Locality Workloads</vt:lpstr>
      <vt:lpstr>Time Overhead</vt:lpstr>
      <vt:lpstr>Memory and Storage Overhead</vt:lpstr>
      <vt:lpstr>Synthesized Miss Curves</vt:lpstr>
      <vt:lpstr>Synthesis Overhead &amp; Error Trend</vt:lpstr>
      <vt:lpstr>Outline</vt:lpstr>
      <vt:lpstr>Conclusion &amp; Future Work</vt:lpstr>
      <vt:lpstr>Backups</vt:lpstr>
      <vt:lpstr>Estimated Miss Curves for  SPEC CPU 2017 Memory Traces</vt:lpstr>
      <vt:lpstr>Error vs Access Granularity / Trace Length</vt:lpstr>
      <vt:lpstr>Impact of Sampling &amp; Optimization Opportunity</vt:lpstr>
      <vt:lpstr>Estimated Miss Curves by SD/RD using Mixed Traces v.s. Synthesized Miss Curves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Cache Miss Curve Analysis via Cardinality Domain</dc:title>
  <dc:creator>Eishi Arima</dc:creator>
  <cp:lastModifiedBy>Eishi Arima</cp:lastModifiedBy>
  <cp:revision>167</cp:revision>
  <dcterms:created xsi:type="dcterms:W3CDTF">2025-08-04T09:21:08Z</dcterms:created>
  <dcterms:modified xsi:type="dcterms:W3CDTF">2025-10-31T15:23:02Z</dcterms:modified>
</cp:coreProperties>
</file>